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presProps.xml" ContentType="application/vnd.openxmlformats-officedocument.presentationml.presProps+xml"/>
  <Override PartName="/ppt/media/image1.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endParaRPr b="0" lang="hu-HU" sz="1800" spc="-1" strike="noStrike">
              <a:solidFill>
                <a:srgbClr val="000000"/>
              </a:solidFill>
              <a:latin typeface="Arial"/>
            </a:endParaRPr>
          </a:p>
        </p:txBody>
      </p:sp>
      <p:sp>
        <p:nvSpPr>
          <p:cNvPr id="24"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hu-HU" sz="2800" spc="-1" strike="noStrike">
              <a:solidFill>
                <a:srgbClr val="000000"/>
              </a:solidFill>
              <a:latin typeface="Arial"/>
            </a:endParaRPr>
          </a:p>
        </p:txBody>
      </p:sp>
      <p:sp>
        <p:nvSpPr>
          <p:cNvPr id="25"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hu-HU" sz="28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endParaRPr b="0" lang="hu-HU" sz="1800" spc="-1" strike="noStrike">
              <a:solidFill>
                <a:srgbClr val="000000"/>
              </a:solidFill>
              <a:latin typeface="Arial"/>
            </a:endParaRPr>
          </a:p>
        </p:txBody>
      </p:sp>
      <p:sp>
        <p:nvSpPr>
          <p:cNvPr id="27"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hu-HU" sz="2800" spc="-1" strike="noStrike">
              <a:solidFill>
                <a:srgbClr val="000000"/>
              </a:solidFill>
              <a:latin typeface="Arial"/>
            </a:endParaRPr>
          </a:p>
        </p:txBody>
      </p:sp>
      <p:sp>
        <p:nvSpPr>
          <p:cNvPr id="28"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hu-HU" sz="2800" spc="-1" strike="noStrike">
              <a:solidFill>
                <a:srgbClr val="000000"/>
              </a:solidFill>
              <a:latin typeface="Arial"/>
            </a:endParaRPr>
          </a:p>
        </p:txBody>
      </p:sp>
      <p:sp>
        <p:nvSpPr>
          <p:cNvPr id="29"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hu-HU" sz="2800" spc="-1" strike="noStrike">
              <a:solidFill>
                <a:srgbClr val="000000"/>
              </a:solidFill>
              <a:latin typeface="Arial"/>
            </a:endParaRPr>
          </a:p>
        </p:txBody>
      </p:sp>
      <p:sp>
        <p:nvSpPr>
          <p:cNvPr id="30"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hu-HU" sz="28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endParaRPr b="0" lang="hu-HU" sz="1800" spc="-1" strike="noStrike">
              <a:solidFill>
                <a:srgbClr val="000000"/>
              </a:solidFill>
              <a:latin typeface="Arial"/>
            </a:endParaRPr>
          </a:p>
        </p:txBody>
      </p:sp>
      <p:sp>
        <p:nvSpPr>
          <p:cNvPr id="32"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hu-HU" sz="2800" spc="-1" strike="noStrike">
              <a:solidFill>
                <a:srgbClr val="000000"/>
              </a:solidFill>
              <a:latin typeface="Arial"/>
            </a:endParaRPr>
          </a:p>
        </p:txBody>
      </p:sp>
      <p:sp>
        <p:nvSpPr>
          <p:cNvPr id="33"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hu-HU" sz="2800" spc="-1" strike="noStrike">
              <a:solidFill>
                <a:srgbClr val="000000"/>
              </a:solidFill>
              <a:latin typeface="Arial"/>
            </a:endParaRPr>
          </a:p>
        </p:txBody>
      </p:sp>
      <p:sp>
        <p:nvSpPr>
          <p:cNvPr id="34"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hu-HU" sz="2800" spc="-1" strike="noStrike">
              <a:solidFill>
                <a:srgbClr val="000000"/>
              </a:solidFill>
              <a:latin typeface="Arial"/>
            </a:endParaRPr>
          </a:p>
        </p:txBody>
      </p:sp>
      <p:sp>
        <p:nvSpPr>
          <p:cNvPr id="35"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hu-HU" sz="2800" spc="-1" strike="noStrike">
              <a:solidFill>
                <a:srgbClr val="000000"/>
              </a:solidFill>
              <a:latin typeface="Arial"/>
            </a:endParaRPr>
          </a:p>
        </p:txBody>
      </p:sp>
      <p:sp>
        <p:nvSpPr>
          <p:cNvPr id="36"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hu-HU" sz="2800" spc="-1" strike="noStrike">
              <a:solidFill>
                <a:srgbClr val="000000"/>
              </a:solidFill>
              <a:latin typeface="Arial"/>
            </a:endParaRPr>
          </a:p>
        </p:txBody>
      </p:sp>
      <p:sp>
        <p:nvSpPr>
          <p:cNvPr id="37"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hu-HU" sz="28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endParaRPr b="0" lang="hu-HU" sz="1800" spc="-1" strike="noStrike">
              <a:solidFill>
                <a:srgbClr val="000000"/>
              </a:solidFill>
              <a:latin typeface="Arial"/>
            </a:endParaRPr>
          </a:p>
        </p:txBody>
      </p:sp>
      <p:sp>
        <p:nvSpPr>
          <p:cNvPr id="3"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hu-HU"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endParaRPr b="0" lang="hu-HU" sz="1800" spc="-1" strike="noStrike">
              <a:solidFill>
                <a:srgbClr val="000000"/>
              </a:solidFill>
              <a:latin typeface="Arial"/>
            </a:endParaRPr>
          </a:p>
        </p:txBody>
      </p:sp>
      <p:sp>
        <p:nvSpPr>
          <p:cNvPr id="5"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hu-HU" sz="28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endParaRPr b="0" lang="hu-HU" sz="1800" spc="-1" strike="noStrike">
              <a:solidFill>
                <a:srgbClr val="000000"/>
              </a:solidFill>
              <a:latin typeface="Arial"/>
            </a:endParaRPr>
          </a:p>
        </p:txBody>
      </p:sp>
      <p:sp>
        <p:nvSpPr>
          <p:cNvPr id="7"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hu-HU" sz="2800" spc="-1" strike="noStrike">
              <a:solidFill>
                <a:srgbClr val="000000"/>
              </a:solidFill>
              <a:latin typeface="Arial"/>
            </a:endParaRPr>
          </a:p>
        </p:txBody>
      </p:sp>
      <p:sp>
        <p:nvSpPr>
          <p:cNvPr id="8"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hu-HU" sz="28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endParaRPr b="0" lang="hu-HU" sz="18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2440" cy="5307840"/>
          </a:xfrm>
          <a:prstGeom prst="rect">
            <a:avLst/>
          </a:prstGeom>
          <a:noFill/>
          <a:ln w="0">
            <a:noFill/>
          </a:ln>
        </p:spPr>
        <p:txBody>
          <a:bodyPr lIns="0" rIns="0" tIns="0" bIns="0" anchor="ctr">
            <a:noAutofit/>
          </a:bodyPr>
          <a:p>
            <a:pPr algn="ctr">
              <a:buNone/>
            </a:pPr>
            <a:endParaRPr b="0" lang="hu-HU"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endParaRPr b="0" lang="hu-HU" sz="1800" spc="-1" strike="noStrike">
              <a:solidFill>
                <a:srgbClr val="000000"/>
              </a:solidFill>
              <a:latin typeface="Arial"/>
            </a:endParaRPr>
          </a:p>
        </p:txBody>
      </p:sp>
      <p:sp>
        <p:nvSpPr>
          <p:cNvPr id="12"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hu-HU" sz="2800" spc="-1" strike="noStrike">
              <a:solidFill>
                <a:srgbClr val="000000"/>
              </a:solidFill>
              <a:latin typeface="Arial"/>
            </a:endParaRPr>
          </a:p>
        </p:txBody>
      </p:sp>
      <p:sp>
        <p:nvSpPr>
          <p:cNvPr id="13"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hu-HU" sz="2800" spc="-1" strike="noStrike">
              <a:solidFill>
                <a:srgbClr val="000000"/>
              </a:solidFill>
              <a:latin typeface="Arial"/>
            </a:endParaRPr>
          </a:p>
        </p:txBody>
      </p:sp>
      <p:sp>
        <p:nvSpPr>
          <p:cNvPr id="14"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hu-HU" sz="28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endParaRPr b="0" lang="hu-HU" sz="1800" spc="-1" strike="noStrike">
              <a:solidFill>
                <a:srgbClr val="000000"/>
              </a:solidFill>
              <a:latin typeface="Arial"/>
            </a:endParaRPr>
          </a:p>
        </p:txBody>
      </p:sp>
      <p:sp>
        <p:nvSpPr>
          <p:cNvPr id="16"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hu-HU" sz="2800" spc="-1" strike="noStrike">
              <a:solidFill>
                <a:srgbClr val="000000"/>
              </a:solidFill>
              <a:latin typeface="Arial"/>
            </a:endParaRPr>
          </a:p>
        </p:txBody>
      </p:sp>
      <p:sp>
        <p:nvSpPr>
          <p:cNvPr id="17"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hu-HU" sz="2800" spc="-1" strike="noStrike">
              <a:solidFill>
                <a:srgbClr val="000000"/>
              </a:solidFill>
              <a:latin typeface="Arial"/>
            </a:endParaRPr>
          </a:p>
        </p:txBody>
      </p:sp>
      <p:sp>
        <p:nvSpPr>
          <p:cNvPr id="18"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hu-HU" sz="28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endParaRPr b="0" lang="hu-HU" sz="1800" spc="-1" strike="noStrike">
              <a:solidFill>
                <a:srgbClr val="000000"/>
              </a:solidFill>
              <a:latin typeface="Arial"/>
            </a:endParaRPr>
          </a:p>
        </p:txBody>
      </p:sp>
      <p:sp>
        <p:nvSpPr>
          <p:cNvPr id="2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hu-HU" sz="2800" spc="-1" strike="noStrike">
              <a:solidFill>
                <a:srgbClr val="000000"/>
              </a:solidFill>
              <a:latin typeface="Arial"/>
            </a:endParaRPr>
          </a:p>
        </p:txBody>
      </p:sp>
      <p:sp>
        <p:nvSpPr>
          <p:cNvPr id="2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hu-HU" sz="2800" spc="-1" strike="noStrike">
              <a:solidFill>
                <a:srgbClr val="000000"/>
              </a:solidFill>
              <a:latin typeface="Arial"/>
            </a:endParaRPr>
          </a:p>
        </p:txBody>
      </p:sp>
      <p:sp>
        <p:nvSpPr>
          <p:cNvPr id="22"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hu-HU" sz="28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r>
              <a:rPr b="0" lang="hu-HU" sz="1800" spc="-1" strike="noStrike">
                <a:solidFill>
                  <a:srgbClr val="000000"/>
                </a:solidFill>
                <a:latin typeface="Arial"/>
              </a:rPr>
              <a:t>Címszöveg formátumának szerkesztése</a:t>
            </a:r>
            <a:endParaRPr b="0" lang="hu-HU" sz="1800" spc="-1" strike="noStrike">
              <a:solidFill>
                <a:srgbClr val="000000"/>
              </a:solidFill>
              <a:latin typeface="Arial"/>
            </a:endParaRPr>
          </a:p>
        </p:txBody>
      </p:sp>
      <p:sp>
        <p:nvSpPr>
          <p:cNvPr id="1"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hu-HU" sz="2800" spc="-1" strike="noStrike">
                <a:solidFill>
                  <a:srgbClr val="000000"/>
                </a:solidFill>
                <a:latin typeface="Arial"/>
              </a:rPr>
              <a:t>Vázlatszöveg formátumának szerkesztése</a:t>
            </a:r>
            <a:endParaRPr b="0" lang="hu-HU" sz="2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hu-HU" sz="2000" spc="-1" strike="noStrike">
                <a:solidFill>
                  <a:srgbClr val="000000"/>
                </a:solidFill>
                <a:latin typeface="Arial"/>
              </a:rPr>
              <a:t>Második vázlatszint</a:t>
            </a:r>
            <a:endParaRPr b="0" lang="hu-HU" sz="20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hu-HU" sz="1800" spc="-1" strike="noStrike">
                <a:solidFill>
                  <a:srgbClr val="000000"/>
                </a:solidFill>
                <a:latin typeface="Arial"/>
              </a:rPr>
              <a:t>Harmadik vázlatszint</a:t>
            </a:r>
            <a:endParaRPr b="0" lang="hu-HU"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hu-HU" sz="1800" spc="-1" strike="noStrike">
                <a:solidFill>
                  <a:srgbClr val="000000"/>
                </a:solidFill>
                <a:latin typeface="Arial"/>
              </a:rPr>
              <a:t>Negyedik vázlatszint</a:t>
            </a:r>
            <a:endParaRPr b="0" lang="hu-HU"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hu-HU" sz="2000" spc="-1" strike="noStrike">
                <a:solidFill>
                  <a:srgbClr val="000000"/>
                </a:solidFill>
                <a:latin typeface="Arial"/>
              </a:rPr>
              <a:t>Ötödik vázlatszint</a:t>
            </a:r>
            <a:endParaRPr b="0" lang="hu-HU"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hu-HU" sz="2000" spc="-1" strike="noStrike">
                <a:solidFill>
                  <a:srgbClr val="000000"/>
                </a:solidFill>
                <a:latin typeface="Arial"/>
              </a:rPr>
              <a:t>Hatodik vázlatszint</a:t>
            </a:r>
            <a:endParaRPr b="0" lang="hu-HU"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hu-HU" sz="2000" spc="-1" strike="noStrike">
                <a:solidFill>
                  <a:srgbClr val="000000"/>
                </a:solidFill>
                <a:latin typeface="Arial"/>
              </a:rPr>
              <a:t>Hetedik vázlatszint</a:t>
            </a:r>
            <a:endParaRPr b="0" lang="hu-HU"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 name="Szövegdoboz 37"/>
          <p:cNvSpPr/>
          <p:nvPr/>
        </p:nvSpPr>
        <p:spPr>
          <a:xfrm>
            <a:off x="180000" y="180000"/>
            <a:ext cx="10979280" cy="6479280"/>
          </a:xfrm>
          <a:prstGeom prst="rect">
            <a:avLst/>
          </a:prstGeom>
          <a:noFill/>
          <a:ln w="0">
            <a:noFill/>
          </a:ln>
        </p:spPr>
        <p:style>
          <a:lnRef idx="0"/>
          <a:fillRef idx="0"/>
          <a:effectRef idx="0"/>
          <a:fontRef idx="minor"/>
        </p:style>
        <p:txBody>
          <a:bodyPr lIns="90000" rIns="90000" tIns="45000" bIns="45000" anchor="t">
            <a:noAutofit/>
          </a:bodyPr>
          <a:p>
            <a:pPr>
              <a:lnSpc>
                <a:spcPct val="100000"/>
              </a:lnSpc>
              <a:buNone/>
            </a:pPr>
            <a:r>
              <a:rPr b="1" lang="hu-HU" sz="4400" spc="-1" strike="noStrike">
                <a:solidFill>
                  <a:srgbClr val="000000"/>
                </a:solidFill>
                <a:latin typeface="Arial"/>
                <a:ea typeface="DejaVu Sans"/>
              </a:rPr>
              <a:t>Fondo de nova renkontiĝserio tradicia laŭ la modelo de la Baltiaj Tagoj en historiaj grandaj urboj proksimaj unu al la alia ĉirkaŭ la landlimoj inter Hungario - Rumanio – Serbio (triobla landlimo aŭ HoRoSo-landlimoj)</a:t>
            </a:r>
            <a:endParaRPr b="0" lang="hu-HU" sz="4400" spc="-1" strike="noStrike">
              <a:latin typeface="Arial"/>
            </a:endParaRPr>
          </a:p>
          <a:p>
            <a:pPr>
              <a:lnSpc>
                <a:spcPct val="100000"/>
              </a:lnSpc>
              <a:buNone/>
            </a:pPr>
            <a:endParaRPr b="0" lang="hu-HU" sz="4400" spc="-1" strike="noStrike">
              <a:latin typeface="Arial"/>
            </a:endParaRPr>
          </a:p>
          <a:p>
            <a:pPr>
              <a:lnSpc>
                <a:spcPct val="100000"/>
              </a:lnSpc>
              <a:buNone/>
            </a:pPr>
            <a:r>
              <a:rPr b="1" lang="hu-HU" sz="4400" spc="-1" strike="noStrike">
                <a:solidFill>
                  <a:srgbClr val="000000"/>
                </a:solidFill>
                <a:latin typeface="Arial"/>
                <a:ea typeface="DejaVu Sans"/>
              </a:rPr>
              <a:t>propono de István Szabolcs por la Balkana Renkontiĝo en Beogrado inter la 17a kaj 24a de aŭgusto. </a:t>
            </a:r>
            <a:endParaRPr b="0" lang="hu-HU" sz="44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 name="Szövegdoboz 38"/>
          <p:cNvSpPr/>
          <p:nvPr/>
        </p:nvSpPr>
        <p:spPr>
          <a:xfrm>
            <a:off x="4140000" y="1080000"/>
            <a:ext cx="1799280" cy="359280"/>
          </a:xfrm>
          <a:prstGeom prst="rect">
            <a:avLst/>
          </a:prstGeom>
          <a:noFill/>
          <a:ln w="0">
            <a:noFill/>
          </a:ln>
        </p:spPr>
        <p:style>
          <a:lnRef idx="0"/>
          <a:fillRef idx="0"/>
          <a:effectRef idx="0"/>
          <a:fontRef idx="minor"/>
        </p:style>
        <p:txBody>
          <a:bodyPr lIns="90000" rIns="90000" tIns="45000" bIns="45000" anchor="t">
            <a:noAutofit/>
          </a:bodyPr>
          <a:p>
            <a:pPr>
              <a:lnSpc>
                <a:spcPct val="100000"/>
              </a:lnSpc>
              <a:buNone/>
            </a:pPr>
            <a:r>
              <a:rPr b="0" lang="hu-HU" sz="1400" spc="-1" strike="noStrike">
                <a:solidFill>
                  <a:srgbClr val="000000"/>
                </a:solidFill>
                <a:latin typeface="Arial"/>
                <a:ea typeface="DejaVu Sans"/>
              </a:rPr>
              <a:t>Hódmezővásárhely</a:t>
            </a:r>
            <a:endParaRPr b="0" lang="hu-HU" sz="1400" spc="-1" strike="noStrike">
              <a:latin typeface="Arial"/>
            </a:endParaRPr>
          </a:p>
        </p:txBody>
      </p:sp>
      <p:sp>
        <p:nvSpPr>
          <p:cNvPr id="40" name="Szövegdoboz 39"/>
          <p:cNvSpPr/>
          <p:nvPr/>
        </p:nvSpPr>
        <p:spPr>
          <a:xfrm>
            <a:off x="8460000" y="6120000"/>
            <a:ext cx="1619280" cy="345600"/>
          </a:xfrm>
          <a:prstGeom prst="rect">
            <a:avLst/>
          </a:prstGeom>
          <a:noFill/>
          <a:ln w="0">
            <a:noFill/>
          </a:ln>
        </p:spPr>
        <p:style>
          <a:lnRef idx="0"/>
          <a:fillRef idx="0"/>
          <a:effectRef idx="0"/>
          <a:fontRef idx="minor"/>
        </p:style>
        <p:txBody>
          <a:bodyPr lIns="90000" rIns="90000" tIns="45000" bIns="45000" anchor="t">
            <a:noAutofit/>
          </a:bodyPr>
          <a:p>
            <a:pPr>
              <a:lnSpc>
                <a:spcPct val="100000"/>
              </a:lnSpc>
              <a:buNone/>
            </a:pPr>
            <a:r>
              <a:rPr b="0" lang="hu-HU" sz="1800" spc="-1" strike="noStrike">
                <a:solidFill>
                  <a:srgbClr val="000000"/>
                </a:solidFill>
                <a:latin typeface="Arial"/>
                <a:ea typeface="DejaVu Sans"/>
              </a:rPr>
              <a:t>    </a:t>
            </a:r>
            <a:r>
              <a:rPr b="0" lang="hu-HU" sz="1800" spc="-1" strike="noStrike">
                <a:solidFill>
                  <a:srgbClr val="000000"/>
                </a:solidFill>
                <a:latin typeface="Arial"/>
                <a:ea typeface="DejaVu Sans"/>
              </a:rPr>
              <a:t>Timișoara</a:t>
            </a:r>
            <a:endParaRPr b="0" lang="hu-HU" sz="1800" spc="-1" strike="noStrike">
              <a:latin typeface="Arial"/>
            </a:endParaRPr>
          </a:p>
        </p:txBody>
      </p:sp>
      <p:pic>
        <p:nvPicPr>
          <p:cNvPr id="41" name="Kép 40" descr=""/>
          <p:cNvPicPr/>
          <p:nvPr/>
        </p:nvPicPr>
        <p:blipFill>
          <a:blip r:embed="rId1"/>
          <a:stretch/>
        </p:blipFill>
        <p:spPr>
          <a:xfrm>
            <a:off x="1142280" y="1424160"/>
            <a:ext cx="9922320" cy="4695120"/>
          </a:xfrm>
          <a:prstGeom prst="rect">
            <a:avLst/>
          </a:prstGeom>
          <a:ln w="0">
            <a:noFill/>
          </a:ln>
        </p:spPr>
      </p:pic>
      <p:sp>
        <p:nvSpPr>
          <p:cNvPr id="42" name="Szövegdoboz 41"/>
          <p:cNvSpPr/>
          <p:nvPr/>
        </p:nvSpPr>
        <p:spPr>
          <a:xfrm>
            <a:off x="180000" y="180000"/>
            <a:ext cx="11699280" cy="961560"/>
          </a:xfrm>
          <a:prstGeom prst="rect">
            <a:avLst/>
          </a:prstGeom>
          <a:noFill/>
          <a:ln w="0">
            <a:noFill/>
          </a:ln>
        </p:spPr>
        <p:style>
          <a:lnRef idx="0"/>
          <a:fillRef idx="0"/>
          <a:effectRef idx="0"/>
          <a:fontRef idx="minor"/>
        </p:style>
        <p:txBody>
          <a:bodyPr lIns="90000" rIns="90000" tIns="45000" bIns="45000" anchor="t">
            <a:noAutofit/>
          </a:bodyPr>
          <a:p>
            <a:pPr>
              <a:lnSpc>
                <a:spcPct val="100000"/>
              </a:lnSpc>
              <a:buNone/>
            </a:pPr>
            <a:r>
              <a:rPr b="0" lang="hu-HU" sz="3200" spc="-1" strike="noStrike">
                <a:solidFill>
                  <a:srgbClr val="000000"/>
                </a:solidFill>
                <a:latin typeface="Arial"/>
                <a:ea typeface="Microsoft YaHei"/>
              </a:rPr>
              <a:t>Szeged</a:t>
            </a:r>
            <a:r>
              <a:rPr b="0" lang="hu-HU" sz="4000" spc="-1" strike="noStrike">
                <a:solidFill>
                  <a:srgbClr val="000000"/>
                </a:solidFill>
                <a:latin typeface="Arial"/>
                <a:ea typeface="Microsoft YaHei"/>
              </a:rPr>
              <a:t>-</a:t>
            </a:r>
            <a:r>
              <a:rPr b="0" lang="hu-HU" sz="3200" spc="-1" strike="noStrike">
                <a:solidFill>
                  <a:srgbClr val="000000"/>
                </a:solidFill>
                <a:latin typeface="Arial"/>
                <a:ea typeface="DejaVu Sans"/>
              </a:rPr>
              <a:t>Hódmezővásárhely-Arad-Timișoara-Subotica-Senta</a:t>
            </a:r>
            <a:endParaRPr b="0" lang="hu-HU"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 name="PlaceHolder 1"/>
          <p:cNvSpPr>
            <a:spLocks noGrp="1"/>
          </p:cNvSpPr>
          <p:nvPr>
            <p:ph type="title"/>
          </p:nvPr>
        </p:nvSpPr>
        <p:spPr>
          <a:xfrm>
            <a:off x="609480" y="184320"/>
            <a:ext cx="10970280" cy="623520"/>
          </a:xfrm>
          <a:prstGeom prst="rect">
            <a:avLst/>
          </a:prstGeom>
          <a:noFill/>
          <a:ln w="0">
            <a:noFill/>
          </a:ln>
        </p:spPr>
        <p:txBody>
          <a:bodyPr lIns="0" rIns="0" tIns="0" bIns="0" anchor="ctr">
            <a:noAutofit/>
          </a:bodyPr>
          <a:p>
            <a:pPr>
              <a:lnSpc>
                <a:spcPct val="100000"/>
              </a:lnSpc>
              <a:buNone/>
            </a:pPr>
            <a:r>
              <a:rPr b="1" lang="hu-HU" sz="2400" spc="-1" strike="noStrike">
                <a:solidFill>
                  <a:srgbClr val="000000"/>
                </a:solidFill>
                <a:latin typeface="Arial"/>
                <a:ea typeface="Microsoft YaHei"/>
              </a:rPr>
              <a:t>Modelo: Baltiaj Esperanto Tagoj  - ĉiujare ekde 1959 kutime meze de julio</a:t>
            </a:r>
            <a:r>
              <a:rPr b="1" lang="hu-HU" sz="2000" spc="-1" strike="noStrike">
                <a:solidFill>
                  <a:srgbClr val="000000"/>
                </a:solidFill>
                <a:latin typeface="Arial"/>
                <a:ea typeface="Microsoft YaHei"/>
              </a:rPr>
              <a:t>  </a:t>
            </a:r>
            <a:endParaRPr b="0" lang="hu-HU" sz="2000" spc="-1" strike="noStrike">
              <a:solidFill>
                <a:srgbClr val="000000"/>
              </a:solidFill>
              <a:latin typeface="Arial"/>
            </a:endParaRPr>
          </a:p>
        </p:txBody>
      </p:sp>
      <p:sp>
        <p:nvSpPr>
          <p:cNvPr id="44" name="PlaceHolder 2"/>
          <p:cNvSpPr>
            <a:spLocks noGrp="1"/>
          </p:cNvSpPr>
          <p:nvPr>
            <p:ph/>
          </p:nvPr>
        </p:nvSpPr>
        <p:spPr>
          <a:xfrm>
            <a:off x="360000" y="809640"/>
            <a:ext cx="11518560" cy="5848560"/>
          </a:xfrm>
          <a:prstGeom prst="rect">
            <a:avLst/>
          </a:prstGeom>
          <a:noFill/>
          <a:ln w="0">
            <a:noFill/>
          </a:ln>
        </p:spPr>
        <p:txBody>
          <a:bodyPr lIns="0" rIns="0" tIns="0" bIns="0" anchor="t">
            <a:normAutofit/>
          </a:bodyPr>
          <a:p>
            <a:pPr marL="228600" indent="-228600">
              <a:lnSpc>
                <a:spcPct val="100000"/>
              </a:lnSpc>
              <a:spcBef>
                <a:spcPts val="1001"/>
              </a:spcBef>
              <a:buNone/>
              <a:tabLst>
                <a:tab algn="l" pos="0"/>
              </a:tabLst>
            </a:pPr>
            <a:r>
              <a:rPr b="0" lang="hu-HU" sz="1800" spc="-1" strike="noStrike">
                <a:solidFill>
                  <a:srgbClr val="000000"/>
                </a:solidFill>
                <a:latin typeface="Arial"/>
                <a:ea typeface="DejaVu Sans"/>
              </a:rPr>
              <a:t>.</a:t>
            </a:r>
            <a:endParaRPr b="0" lang="hu-HU" sz="1800" spc="-1" strike="noStrike">
              <a:solidFill>
                <a:srgbClr val="000000"/>
              </a:solidFill>
              <a:latin typeface="Arial"/>
            </a:endParaRPr>
          </a:p>
          <a:p>
            <a:pPr marL="228600" indent="-228600">
              <a:lnSpc>
                <a:spcPct val="100000"/>
              </a:lnSpc>
              <a:spcBef>
                <a:spcPts val="1001"/>
              </a:spcBef>
              <a:buNone/>
              <a:tabLst>
                <a:tab algn="l" pos="0"/>
              </a:tabLst>
            </a:pPr>
            <a:r>
              <a:rPr b="1" lang="hu-HU" sz="2000" spc="-1" strike="noStrike">
                <a:solidFill>
                  <a:srgbClr val="000000"/>
                </a:solidFill>
                <a:latin typeface="Arial"/>
                <a:ea typeface="DejaVu Sans"/>
              </a:rPr>
              <a:t>Dato</a:t>
            </a:r>
            <a:r>
              <a:rPr b="0" lang="hu-HU" sz="2200" spc="-1" strike="noStrike">
                <a:solidFill>
                  <a:srgbClr val="000000"/>
                </a:solidFill>
                <a:latin typeface="Arial"/>
                <a:ea typeface="DejaVu Sans"/>
              </a:rPr>
              <a:t>: kutime meze de julio, unu semajno, de sabato ĝis sabato </a:t>
            </a:r>
            <a:endParaRPr b="0" lang="hu-HU" sz="2200" spc="-1" strike="noStrike">
              <a:solidFill>
                <a:srgbClr val="000000"/>
              </a:solidFill>
              <a:latin typeface="Arial"/>
            </a:endParaRPr>
          </a:p>
          <a:p>
            <a:pPr marL="228600" indent="-228600">
              <a:lnSpc>
                <a:spcPct val="100000"/>
              </a:lnSpc>
              <a:spcBef>
                <a:spcPts val="1001"/>
              </a:spcBef>
              <a:buNone/>
              <a:tabLst>
                <a:tab algn="l" pos="0"/>
              </a:tabLst>
            </a:pPr>
            <a:r>
              <a:rPr b="1" lang="hu-HU" sz="2000" spc="-1" strike="noStrike">
                <a:solidFill>
                  <a:srgbClr val="000000"/>
                </a:solidFill>
                <a:latin typeface="Arial"/>
                <a:ea typeface="DejaVu Sans"/>
              </a:rPr>
              <a:t>Partoprenantoj</a:t>
            </a:r>
            <a:r>
              <a:rPr b="0" lang="hu-HU" sz="2200" spc="-1" strike="noStrike">
                <a:solidFill>
                  <a:srgbClr val="000000"/>
                </a:solidFill>
                <a:latin typeface="Arial"/>
                <a:ea typeface="DejaVu Sans"/>
              </a:rPr>
              <a:t>: plejparte el la tri baltiaj landoj kaj el ŝtatoj de la ĉirkaŭa regiono, sed multaj homoj venas el aliaj eŭropaj landoj kaj ankaŭ el aliaj kontinentoj.</a:t>
            </a:r>
            <a:endParaRPr b="0" lang="hu-HU" sz="2200" spc="-1" strike="noStrike">
              <a:solidFill>
                <a:srgbClr val="000000"/>
              </a:solidFill>
              <a:latin typeface="Arial"/>
            </a:endParaRPr>
          </a:p>
          <a:p>
            <a:pPr marL="228600" indent="-228600">
              <a:lnSpc>
                <a:spcPct val="100000"/>
              </a:lnSpc>
              <a:spcBef>
                <a:spcPts val="1001"/>
              </a:spcBef>
              <a:buNone/>
              <a:tabLst>
                <a:tab algn="l" pos="0"/>
              </a:tabLst>
            </a:pPr>
            <a:r>
              <a:rPr b="1" lang="hu-HU" sz="2000" spc="-1" strike="noStrike">
                <a:solidFill>
                  <a:srgbClr val="000000"/>
                </a:solidFill>
                <a:latin typeface="Arial"/>
                <a:ea typeface="DejaVu Sans"/>
              </a:rPr>
              <a:t>Nombro de partoprenantoj</a:t>
            </a:r>
            <a:r>
              <a:rPr b="0" lang="hu-HU" sz="2200" spc="-1" strike="noStrike">
                <a:solidFill>
                  <a:srgbClr val="000000"/>
                </a:solidFill>
                <a:latin typeface="Arial"/>
                <a:ea typeface="DejaVu Sans"/>
              </a:rPr>
              <a:t>: 50-450 homoj, 150-200 averaĝe</a:t>
            </a:r>
            <a:endParaRPr b="0" lang="hu-HU" sz="2200" spc="-1" strike="noStrike">
              <a:solidFill>
                <a:srgbClr val="000000"/>
              </a:solidFill>
              <a:latin typeface="Arial"/>
            </a:endParaRPr>
          </a:p>
          <a:p>
            <a:pPr marL="228600" indent="-228600">
              <a:lnSpc>
                <a:spcPct val="100000"/>
              </a:lnSpc>
              <a:spcBef>
                <a:spcPts val="1001"/>
              </a:spcBef>
              <a:buNone/>
              <a:tabLst>
                <a:tab algn="l" pos="0"/>
              </a:tabLst>
            </a:pPr>
            <a:r>
              <a:rPr b="1" lang="hu-HU" sz="2000" spc="-1" strike="noStrike">
                <a:solidFill>
                  <a:srgbClr val="000000"/>
                </a:solidFill>
                <a:latin typeface="Arial"/>
                <a:ea typeface="DejaVu Sans"/>
              </a:rPr>
              <a:t>Loko</a:t>
            </a:r>
            <a:r>
              <a:rPr b="0" lang="hu-HU" sz="2200" spc="-1" strike="noStrike">
                <a:solidFill>
                  <a:srgbClr val="000000"/>
                </a:solidFill>
                <a:latin typeface="Arial"/>
                <a:ea typeface="DejaVu Sans"/>
              </a:rPr>
              <a:t>: rotacie, la organizanto estas urbo kun altlernejo kaj ĝi disponigas ties dormejon, aŭditoriojn kaj eventohalon, kiu taŭgas ankaŭ por vesperaj programoj. La malferma kaj ferma ceremonio povas okazi ankaŭ en la ceremonia salono de la urbo, aŭ en la ĉefa koncertejo de la urbo. Matenmanĝo kaj tagmanĝo estas provizitaj aŭ en la kantino aŭ laŭ liveraĵo - ĉi tiuj estas sufiĉe simplaj. Ĉiu decidas pri sia propra vespermanĝo.</a:t>
            </a:r>
            <a:endParaRPr b="0" lang="hu-HU" sz="2200" spc="-1" strike="noStrike">
              <a:solidFill>
                <a:srgbClr val="000000"/>
              </a:solidFill>
              <a:latin typeface="Arial"/>
            </a:endParaRPr>
          </a:p>
          <a:p>
            <a:pPr marL="228600" indent="-228600">
              <a:lnSpc>
                <a:spcPct val="100000"/>
              </a:lnSpc>
              <a:spcBef>
                <a:spcPts val="1001"/>
              </a:spcBef>
              <a:buNone/>
              <a:tabLst>
                <a:tab algn="l" pos="0"/>
              </a:tabLst>
            </a:pPr>
            <a:r>
              <a:rPr b="1" lang="hu-HU" sz="2000" spc="-1" strike="noStrike">
                <a:solidFill>
                  <a:srgbClr val="000000"/>
                </a:solidFill>
                <a:latin typeface="Arial"/>
                <a:ea typeface="DejaVu Sans"/>
              </a:rPr>
              <a:t>Ekskursoj</a:t>
            </a:r>
            <a:r>
              <a:rPr b="0" lang="hu-HU" sz="2200" spc="-1" strike="noStrike">
                <a:solidFill>
                  <a:srgbClr val="000000"/>
                </a:solidFill>
                <a:latin typeface="Arial"/>
                <a:ea typeface="DejaVu Sans"/>
              </a:rPr>
              <a:t>: kutime tuttaga merkrede, duontagaj en aliaj tagoj.</a:t>
            </a:r>
            <a:endParaRPr b="0" lang="hu-HU" sz="2200" spc="-1" strike="noStrike">
              <a:solidFill>
                <a:srgbClr val="000000"/>
              </a:solidFill>
              <a:latin typeface="Arial"/>
            </a:endParaRPr>
          </a:p>
          <a:p>
            <a:pPr marL="228600" indent="-228600">
              <a:lnSpc>
                <a:spcPct val="100000"/>
              </a:lnSpc>
              <a:spcBef>
                <a:spcPts val="1001"/>
              </a:spcBef>
              <a:buNone/>
              <a:tabLst>
                <a:tab algn="l" pos="0"/>
              </a:tabLst>
            </a:pPr>
            <a:r>
              <a:rPr b="1" lang="hu-HU" sz="2000" spc="-1" strike="noStrike">
                <a:solidFill>
                  <a:srgbClr val="000000"/>
                </a:solidFill>
                <a:latin typeface="Arial"/>
                <a:ea typeface="DejaVu Sans"/>
              </a:rPr>
              <a:t>Programo</a:t>
            </a:r>
            <a:r>
              <a:rPr b="0" lang="hu-HU" sz="2200" spc="-1" strike="noStrike">
                <a:solidFill>
                  <a:srgbClr val="000000"/>
                </a:solidFill>
                <a:latin typeface="Arial"/>
                <a:ea typeface="DejaVu Sans"/>
              </a:rPr>
              <a:t>: Kulturaj, literaturaj, historiaj, artaj kaj sciencaj, parte ankaŭ lingvaj aferoj. Ĉefe temante pri la balta regiono. Vi povas elekti inter la prelegoj, ĉar kutime estas tagoj, kiam ili okazas paralele. Vesperaj programeroj: teatro, koncerto, danco, poezio ktp.</a:t>
            </a:r>
            <a:endParaRPr b="0" lang="hu-HU" sz="2200" spc="-1" strike="noStrike">
              <a:solidFill>
                <a:srgbClr val="000000"/>
              </a:solidFill>
              <a:latin typeface="Arial"/>
            </a:endParaRPr>
          </a:p>
          <a:p>
            <a:pPr marL="228600" indent="-228600">
              <a:lnSpc>
                <a:spcPct val="100000"/>
              </a:lnSpc>
              <a:spcBef>
                <a:spcPts val="1001"/>
              </a:spcBef>
              <a:buNone/>
              <a:tabLst>
                <a:tab algn="l" pos="0"/>
              </a:tabLst>
            </a:pPr>
            <a:endParaRPr b="0" lang="hu-HU" sz="2200" spc="-1" strike="noStrike">
              <a:solidFill>
                <a:srgbClr val="000000"/>
              </a:solidFill>
              <a:latin typeface="Arial"/>
            </a:endParaRPr>
          </a:p>
          <a:p>
            <a:pPr marL="228600" indent="-228600">
              <a:lnSpc>
                <a:spcPct val="100000"/>
              </a:lnSpc>
              <a:spcBef>
                <a:spcPts val="1001"/>
              </a:spcBef>
              <a:buNone/>
              <a:tabLst>
                <a:tab algn="l" pos="0"/>
              </a:tabLst>
            </a:pPr>
            <a:endParaRPr b="0" lang="hu-HU"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 name="PlaceHolder 1"/>
          <p:cNvSpPr>
            <a:spLocks noGrp="1"/>
          </p:cNvSpPr>
          <p:nvPr>
            <p:ph type="title"/>
          </p:nvPr>
        </p:nvSpPr>
        <p:spPr>
          <a:xfrm>
            <a:off x="609480" y="273600"/>
            <a:ext cx="10970280" cy="624960"/>
          </a:xfrm>
          <a:prstGeom prst="rect">
            <a:avLst/>
          </a:prstGeom>
          <a:noFill/>
          <a:ln w="0">
            <a:noFill/>
          </a:ln>
        </p:spPr>
        <p:txBody>
          <a:bodyPr lIns="0" rIns="0" tIns="0" bIns="0" anchor="ctr">
            <a:noAutofit/>
          </a:bodyPr>
          <a:p>
            <a:pPr>
              <a:lnSpc>
                <a:spcPct val="100000"/>
              </a:lnSpc>
              <a:buNone/>
            </a:pPr>
            <a:r>
              <a:rPr b="1" lang="hu-HU" sz="2600" spc="-1" strike="noStrike">
                <a:solidFill>
                  <a:srgbClr val="000000"/>
                </a:solidFill>
                <a:latin typeface="Arial"/>
                <a:ea typeface="Microsoft YaHei"/>
              </a:rPr>
              <a:t>Baltiaj Esperanto Tagoj - Estonio, Latvio kaj Litovio</a:t>
            </a:r>
            <a:r>
              <a:rPr b="1" lang="hu-HU" sz="2000" spc="-1" strike="noStrike">
                <a:solidFill>
                  <a:srgbClr val="000000"/>
                </a:solidFill>
                <a:latin typeface="Arial"/>
                <a:ea typeface="Microsoft YaHei"/>
              </a:rPr>
              <a:t> </a:t>
            </a:r>
            <a:endParaRPr b="0" lang="hu-HU" sz="2000" spc="-1" strike="noStrike">
              <a:solidFill>
                <a:srgbClr val="000000"/>
              </a:solidFill>
              <a:latin typeface="Arial"/>
            </a:endParaRPr>
          </a:p>
        </p:txBody>
      </p:sp>
      <p:sp>
        <p:nvSpPr>
          <p:cNvPr id="46" name="PlaceHolder 2"/>
          <p:cNvSpPr>
            <a:spLocks noGrp="1"/>
          </p:cNvSpPr>
          <p:nvPr>
            <p:ph/>
          </p:nvPr>
        </p:nvSpPr>
        <p:spPr>
          <a:xfrm>
            <a:off x="180000" y="900000"/>
            <a:ext cx="11878560" cy="5758560"/>
          </a:xfrm>
          <a:prstGeom prst="rect">
            <a:avLst/>
          </a:prstGeom>
          <a:noFill/>
          <a:ln w="0">
            <a:noFill/>
          </a:ln>
        </p:spPr>
        <p:txBody>
          <a:bodyPr lIns="0" rIns="0" tIns="0" bIns="0" anchor="t">
            <a:normAutofit/>
          </a:bodyPr>
          <a:p>
            <a:pPr marL="432000" indent="-324000">
              <a:lnSpc>
                <a:spcPct val="100000"/>
              </a:lnSpc>
              <a:spcBef>
                <a:spcPts val="1417"/>
              </a:spcBef>
              <a:buClr>
                <a:srgbClr val="000000"/>
              </a:buClr>
              <a:buFont typeface="Wingdings" charset="2"/>
              <a:buChar char=""/>
            </a:pPr>
            <a:r>
              <a:rPr b="1" lang="hu-HU" sz="1800" spc="-1" strike="noStrike">
                <a:solidFill>
                  <a:srgbClr val="000000"/>
                </a:solidFill>
                <a:latin typeface="Arial"/>
                <a:ea typeface="DejaVu Sans"/>
              </a:rPr>
              <a:t>Kostoj</a:t>
            </a:r>
            <a:r>
              <a:rPr b="0" lang="hu-HU" sz="2000" spc="-1" strike="noStrike">
                <a:solidFill>
                  <a:srgbClr val="000000"/>
                </a:solidFill>
                <a:latin typeface="Arial"/>
                <a:ea typeface="DejaVu Sans"/>
              </a:rPr>
              <a:t>: partoprenantoj pagas partoprenkotizon (100-200 eŭroj), pagas la kostojn de loĝado, vojaĝoj, manĝoj, la kostojn de ekskursoj, kaj enirkotizojn. La evento estas anoncita en novembro, vi povas aliĝi senĉese, la aliĝokotizoj pliiĝas laŭlonge de la tempo. </a:t>
            </a:r>
            <a:endParaRPr b="0" lang="hu-HU" sz="2000" spc="-1" strike="noStrike">
              <a:solidFill>
                <a:srgbClr val="000000"/>
              </a:solidFill>
              <a:latin typeface="Arial"/>
            </a:endParaRPr>
          </a:p>
          <a:p>
            <a:pPr marL="432000" indent="-324000">
              <a:lnSpc>
                <a:spcPct val="100000"/>
              </a:lnSpc>
              <a:spcBef>
                <a:spcPts val="1417"/>
              </a:spcBef>
              <a:buClr>
                <a:srgbClr val="000000"/>
              </a:buClr>
              <a:buFont typeface="Wingdings" charset="2"/>
              <a:buChar char=""/>
            </a:pPr>
            <a:r>
              <a:rPr b="1" lang="hu-HU" sz="1800" spc="-1" strike="noStrike">
                <a:solidFill>
                  <a:srgbClr val="000000"/>
                </a:solidFill>
                <a:latin typeface="Arial"/>
                <a:ea typeface="DejaVu Sans"/>
              </a:rPr>
              <a:t>Detala programlibro</a:t>
            </a:r>
            <a:r>
              <a:rPr b="0" lang="hu-HU" sz="2000" spc="-1" strike="noStrike">
                <a:solidFill>
                  <a:srgbClr val="000000"/>
                </a:solidFill>
                <a:latin typeface="Arial"/>
                <a:ea typeface="DejaVu Sans"/>
              </a:rPr>
              <a:t> estos preparita ĝis la komenco de majo – en kiu estas ankaŭ ĝisfunda turisma priskribo, enhavanta ĉiujn necesajn informojn pri la eblecoj tien vojaĝi, loĝebloj, lokaj vidindaĵoj, lokaj kutimoj, kaj kompreneble detala priskribo de la programo. Ĉi tiu estas la plej lasta tempo por registriĝi kaj aliĝi al la pagitaj programoj. Tiuj, kiuj aliĝas nur tiam, eble maltrafos la okazon. Estas kutime vojaĝoj antaŭ kaj post la evento, depende de postulo. Kostefikecaj vidpunktoj gravas. Ĉiuj opciaj eventoj estas mempagitaj.</a:t>
            </a:r>
            <a:endParaRPr b="0" lang="hu-HU" sz="2000" spc="-1" strike="noStrike">
              <a:solidFill>
                <a:srgbClr val="000000"/>
              </a:solidFill>
              <a:latin typeface="Arial"/>
            </a:endParaRPr>
          </a:p>
          <a:p>
            <a:pPr marL="432000" indent="-324000">
              <a:lnSpc>
                <a:spcPct val="100000"/>
              </a:lnSpc>
              <a:spcBef>
                <a:spcPts val="1417"/>
              </a:spcBef>
              <a:buClr>
                <a:srgbClr val="000000"/>
              </a:buClr>
              <a:buFont typeface="Wingdings" charset="2"/>
              <a:buChar char=""/>
            </a:pPr>
            <a:r>
              <a:rPr b="1" lang="hu-HU" sz="1800" spc="-1" strike="noStrike">
                <a:solidFill>
                  <a:srgbClr val="000000"/>
                </a:solidFill>
                <a:latin typeface="Arial"/>
                <a:ea typeface="DejaVu Sans"/>
              </a:rPr>
              <a:t>Organizo:</a:t>
            </a:r>
            <a:r>
              <a:rPr b="0" lang="hu-HU" sz="2000" spc="-1" strike="noStrike">
                <a:solidFill>
                  <a:srgbClr val="000000"/>
                </a:solidFill>
                <a:latin typeface="Arial"/>
                <a:ea typeface="DejaVu Sans"/>
              </a:rPr>
              <a:t> estos teamo formita de lokaj esperantistoj de la urbo kaj reprezentantoj de la Landa Asocio, kaj ankaŭ al profesiaj organizantoj estos (parte) konfiditaj kelkaj taskoj (estas do asignitaj al profesiaj organizantoj). La urbo nomumos partneron "Kontakt-oficiston". La Esperanta programlibro estas unufoja grava verko. Oni bezonas havi bankkonton kaj profesian libroteniston, kontiston, pruvon. La malgrandaj baltaj urboj faras ĝin prestiĝa evento kaj donas la tutan helpon, kiun ili povas - ĝi estas granda honoro ankaŭ por ili. La programlibro  estas kutime eldonita ankaŭ en papera formo, kaj ĉiutaga gazeto estas eldonita surloke dum la semajno.</a:t>
            </a:r>
            <a:endParaRPr b="0" lang="hu-HU" sz="2000" spc="-1" strike="noStrike">
              <a:solidFill>
                <a:srgbClr val="000000"/>
              </a:solidFill>
              <a:latin typeface="Arial"/>
            </a:endParaRPr>
          </a:p>
          <a:p>
            <a:pPr marL="432000" indent="-324000">
              <a:lnSpc>
                <a:spcPct val="115000"/>
              </a:lnSpc>
              <a:spcBef>
                <a:spcPts val="1001"/>
              </a:spcBef>
              <a:spcAft>
                <a:spcPts val="1236"/>
              </a:spcAft>
              <a:buClr>
                <a:srgbClr val="000000"/>
              </a:buClr>
              <a:buFont typeface="Wingdings" charset="2"/>
              <a:buChar char=""/>
            </a:pPr>
            <a:r>
              <a:rPr b="0" lang="hu-HU" sz="1800" spc="-1" strike="noStrike">
                <a:solidFill>
                  <a:srgbClr val="000000"/>
                </a:solidFill>
                <a:latin typeface="Arial"/>
                <a:ea typeface="DejaVu Sans"/>
              </a:rPr>
              <a:t>.</a:t>
            </a:r>
            <a:endParaRPr b="0" lang="hu-HU"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609480" y="273600"/>
            <a:ext cx="10970280" cy="4944960"/>
          </a:xfrm>
          <a:prstGeom prst="rect">
            <a:avLst/>
          </a:prstGeom>
          <a:noFill/>
          <a:ln w="0">
            <a:noFill/>
          </a:ln>
        </p:spPr>
        <p:txBody>
          <a:bodyPr lIns="0" rIns="0" tIns="0" bIns="0" anchor="ctr">
            <a:noAutofit/>
          </a:bodyPr>
          <a:p>
            <a:pPr algn="ctr">
              <a:lnSpc>
                <a:spcPct val="100000"/>
              </a:lnSpc>
              <a:buNone/>
            </a:pPr>
            <a:br/>
            <a:r>
              <a:rPr b="0" lang="hu-HU" sz="4400" spc="-1" strike="noStrike">
                <a:solidFill>
                  <a:srgbClr val="000000"/>
                </a:solidFill>
                <a:latin typeface="Arial"/>
                <a:ea typeface="DejaVu Sans"/>
              </a:rPr>
              <a:t>Duncan Charters diris en Torino inter aliaj:</a:t>
            </a:r>
            <a:br/>
            <a:br/>
            <a:r>
              <a:rPr b="0" lang="hu-HU" sz="4400" spc="-1" strike="noStrike">
                <a:solidFill>
                  <a:srgbClr val="000000"/>
                </a:solidFill>
                <a:latin typeface="Arial"/>
                <a:ea typeface="DejaVu Sans"/>
              </a:rPr>
              <a:t>…temas nun pri tio „kiel ni konvinku la Mondon pri niaj valoroj aŭ plie kiel ni povus helpi la Mondon pere de Esperanto!”</a:t>
            </a:r>
            <a:endParaRPr b="0" lang="hu-HU" sz="4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 name="PlaceHolder 1"/>
          <p:cNvSpPr>
            <a:spLocks noGrp="1"/>
          </p:cNvSpPr>
          <p:nvPr>
            <p:ph type="title"/>
          </p:nvPr>
        </p:nvSpPr>
        <p:spPr>
          <a:xfrm>
            <a:off x="609480" y="273600"/>
            <a:ext cx="10970280" cy="5484960"/>
          </a:xfrm>
          <a:prstGeom prst="rect">
            <a:avLst/>
          </a:prstGeom>
          <a:noFill/>
          <a:ln w="0">
            <a:noFill/>
          </a:ln>
        </p:spPr>
        <p:txBody>
          <a:bodyPr lIns="0" rIns="0" tIns="0" bIns="0" anchor="ctr">
            <a:noAutofit/>
          </a:bodyPr>
          <a:p>
            <a:pPr algn="ctr">
              <a:lnSpc>
                <a:spcPct val="100000"/>
              </a:lnSpc>
              <a:buNone/>
            </a:pPr>
            <a:r>
              <a:rPr b="0" lang="hu-HU" sz="4400" spc="-1" strike="noStrike">
                <a:solidFill>
                  <a:srgbClr val="000000"/>
                </a:solidFill>
                <a:latin typeface="Arial"/>
                <a:ea typeface="DejaVu Sans"/>
              </a:rPr>
              <a:t>François Lo Jacomo</a:t>
            </a:r>
            <a:br/>
            <a:br/>
            <a:r>
              <a:rPr b="0" lang="hu-HU" sz="4400" spc="-1" strike="noStrike">
                <a:solidFill>
                  <a:srgbClr val="000000"/>
                </a:solidFill>
                <a:latin typeface="Arial"/>
                <a:ea typeface="DejaVu Sans"/>
              </a:rPr>
              <a:t>„Ĝemelaj urboj estas bona okazo por internaciaj kontaktoj, en kiuj la ebleco komuniki per komuna lingvo estas grava.”</a:t>
            </a:r>
            <a:endParaRPr b="0" lang="hu-HU" sz="4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 name="Téglalap 48"/>
          <p:cNvSpPr/>
          <p:nvPr/>
        </p:nvSpPr>
        <p:spPr>
          <a:xfrm>
            <a:off x="180000" y="360000"/>
            <a:ext cx="11518920" cy="6118920"/>
          </a:xfrm>
          <a:prstGeom prst="rect">
            <a:avLst/>
          </a:prstGeom>
          <a:noFill/>
          <a:ln w="0">
            <a:noFill/>
          </a:ln>
        </p:spPr>
        <p:style>
          <a:lnRef idx="0"/>
          <a:fillRef idx="0"/>
          <a:effectRef idx="0"/>
          <a:fontRef idx="minor"/>
        </p:style>
        <p:txBody>
          <a:bodyPr lIns="90000" rIns="90000" tIns="45000" bIns="45000" anchor="t">
            <a:noAutofit/>
          </a:bodyPr>
          <a:p>
            <a:pPr>
              <a:lnSpc>
                <a:spcPct val="100000"/>
              </a:lnSpc>
              <a:buNone/>
            </a:pPr>
            <a:r>
              <a:rPr b="0" lang="hu-HU" sz="1600" spc="-1" strike="noStrike">
                <a:solidFill>
                  <a:srgbClr val="000000"/>
                </a:solidFill>
                <a:latin typeface="Arial"/>
                <a:ea typeface="Microsoft YaHei"/>
              </a:rPr>
              <a:t>h</a:t>
            </a:r>
            <a:r>
              <a:rPr b="1" lang="hu-HU" sz="2800" spc="-1" strike="noStrike">
                <a:solidFill>
                  <a:srgbClr val="000000"/>
                </a:solidFill>
                <a:latin typeface="Arial"/>
                <a:ea typeface="Microsoft YaHei"/>
              </a:rPr>
              <a:t>Nova regiona projekto Somera Esperanto-Semajno Sesurba</a:t>
            </a:r>
            <a:endParaRPr b="0" lang="hu-HU" sz="2800" spc="-1" strike="noStrike">
              <a:latin typeface="Arial"/>
            </a:endParaRPr>
          </a:p>
          <a:p>
            <a:pPr>
              <a:lnSpc>
                <a:spcPct val="100000"/>
              </a:lnSpc>
              <a:buNone/>
            </a:pPr>
            <a:r>
              <a:rPr b="1" lang="hu-HU" sz="2800" spc="-1" strike="noStrike">
                <a:solidFill>
                  <a:srgbClr val="000000"/>
                </a:solidFill>
                <a:latin typeface="Arial"/>
                <a:ea typeface="Microsoft YaHei"/>
              </a:rPr>
              <a:t>                       </a:t>
            </a:r>
            <a:r>
              <a:rPr b="1" lang="hu-HU" sz="2800" spc="-1" strike="noStrike">
                <a:solidFill>
                  <a:srgbClr val="000000"/>
                </a:solidFill>
                <a:latin typeface="Arial"/>
                <a:ea typeface="Microsoft YaHei"/>
              </a:rPr>
              <a:t>(</a:t>
            </a:r>
            <a:r>
              <a:rPr b="0" lang="hu-HU" sz="2400" spc="-1" strike="noStrike">
                <a:solidFill>
                  <a:srgbClr val="000000"/>
                </a:solidFill>
                <a:latin typeface="Arial"/>
                <a:ea typeface="Microsoft YaHei"/>
              </a:rPr>
              <a:t>alternative</a:t>
            </a:r>
            <a:r>
              <a:rPr b="1" lang="hu-HU" sz="2800" spc="-1" strike="noStrike">
                <a:solidFill>
                  <a:srgbClr val="000000"/>
                </a:solidFill>
                <a:latin typeface="Arial"/>
                <a:ea typeface="Microsoft YaHei"/>
              </a:rPr>
              <a:t> Someraj Esperanto-Tagoj)</a:t>
            </a:r>
            <a:endParaRPr b="0" lang="hu-HU" sz="2800" spc="-1" strike="noStrike">
              <a:latin typeface="Arial"/>
            </a:endParaRPr>
          </a:p>
          <a:p>
            <a:pPr>
              <a:lnSpc>
                <a:spcPct val="100000"/>
              </a:lnSpc>
              <a:buNone/>
            </a:pPr>
            <a:endParaRPr b="0" lang="hu-HU" sz="2800" spc="-1" strike="noStrike">
              <a:latin typeface="Arial"/>
            </a:endParaRPr>
          </a:p>
          <a:p>
            <a:pPr>
              <a:lnSpc>
                <a:spcPct val="100000"/>
              </a:lnSpc>
              <a:buNone/>
            </a:pPr>
            <a:r>
              <a:rPr b="0" lang="hu-HU" sz="2600" spc="-1" strike="noStrike">
                <a:solidFill>
                  <a:srgbClr val="000000"/>
                </a:solidFill>
                <a:latin typeface="Arial"/>
                <a:ea typeface="Microsoft YaHei"/>
              </a:rPr>
              <a:t>Esperantistoj en la Regiono Triobla Landlimo (= Hungario-Rumanio-Serbio)  okazigos Esperanto-renkontiĝon en la urbo(j) ĉe la triobla landlimo rotacie aŭ kun konstanta loko.</a:t>
            </a:r>
            <a:endParaRPr b="0" lang="hu-HU" sz="2600" spc="-1" strike="noStrike">
              <a:latin typeface="Arial"/>
            </a:endParaRPr>
          </a:p>
          <a:p>
            <a:pPr>
              <a:lnSpc>
                <a:spcPct val="100000"/>
              </a:lnSpc>
              <a:buNone/>
            </a:pPr>
            <a:endParaRPr b="0" lang="hu-HU" sz="2600" spc="-1" strike="noStrike">
              <a:latin typeface="Arial"/>
            </a:endParaRPr>
          </a:p>
          <a:p>
            <a:pPr>
              <a:lnSpc>
                <a:spcPct val="100000"/>
              </a:lnSpc>
              <a:buNone/>
            </a:pPr>
            <a:r>
              <a:rPr b="1" lang="hu-HU" sz="2600" spc="-1" strike="noStrike">
                <a:solidFill>
                  <a:srgbClr val="000000"/>
                </a:solidFill>
                <a:latin typeface="Arial"/>
                <a:ea typeface="Microsoft YaHei"/>
              </a:rPr>
              <a:t>Urboj: Szeged (= Seged ), Hódmezővásárhely, (= Vaŝarhej ) en Hungario, Subotica kaj Senta en Serbio Vojvodino, Timișoara (=Timiŝoara) kaj Arad en Rumanio. </a:t>
            </a:r>
            <a:endParaRPr b="0" lang="hu-HU" sz="2600" spc="-1" strike="noStrike">
              <a:latin typeface="Arial"/>
            </a:endParaRPr>
          </a:p>
          <a:p>
            <a:pPr>
              <a:lnSpc>
                <a:spcPct val="100000"/>
              </a:lnSpc>
              <a:buNone/>
            </a:pPr>
            <a:endParaRPr b="0" lang="hu-HU" sz="2600" spc="-1" strike="noStrike">
              <a:latin typeface="Arial"/>
            </a:endParaRPr>
          </a:p>
          <a:p>
            <a:pPr>
              <a:lnSpc>
                <a:spcPct val="100000"/>
              </a:lnSpc>
              <a:buNone/>
            </a:pPr>
            <a:r>
              <a:rPr b="0" lang="hu-HU" sz="2600" spc="-1" strike="noStrike">
                <a:solidFill>
                  <a:srgbClr val="000000"/>
                </a:solidFill>
                <a:latin typeface="Arial"/>
                <a:ea typeface="Microsoft YaHei"/>
              </a:rPr>
              <a:t>La regiono „</a:t>
            </a:r>
            <a:r>
              <a:rPr b="0" i="1" lang="hu-HU" sz="2600" spc="-1" strike="noStrike">
                <a:solidFill>
                  <a:srgbClr val="000000"/>
                </a:solidFill>
                <a:latin typeface="Arial"/>
                <a:ea typeface="Microsoft YaHei"/>
              </a:rPr>
              <a:t>Triobla Landlimo</a:t>
            </a:r>
            <a:r>
              <a:rPr b="0" lang="hu-HU" sz="2600" spc="-1" strike="noStrike">
                <a:solidFill>
                  <a:srgbClr val="000000"/>
                </a:solidFill>
                <a:latin typeface="Arial"/>
                <a:ea typeface="Microsoft YaHei"/>
              </a:rPr>
              <a:t>”, aŭ HoRoSo-landlimoj estas unika trezoro de Eŭropo riĉa en la plej diversaj formoj de kulturo kaj kunligita de komuna historio. Kun multaj turismaj vidindaĵoj. Ĝenerale la ideo de multoblaj kunaj landlimoj ĉie en Eŭropo estas eblaj scenejoj de tiaj renkontiĝoj. </a:t>
            </a:r>
            <a:endParaRPr b="0" lang="hu-HU" sz="26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Téglalap 49"/>
          <p:cNvSpPr/>
          <p:nvPr/>
        </p:nvSpPr>
        <p:spPr>
          <a:xfrm>
            <a:off x="180000" y="180000"/>
            <a:ext cx="11698560" cy="6478560"/>
          </a:xfrm>
          <a:prstGeom prst="rect">
            <a:avLst/>
          </a:prstGeom>
          <a:noFill/>
          <a:ln w="0">
            <a:noFill/>
          </a:ln>
        </p:spPr>
        <p:style>
          <a:lnRef idx="0"/>
          <a:fillRef idx="0"/>
          <a:effectRef idx="0"/>
          <a:fontRef idx="minor"/>
        </p:style>
        <p:txBody>
          <a:bodyPr lIns="90000" rIns="90000" tIns="45000" bIns="45000" anchor="t">
            <a:noAutofit/>
          </a:bodyPr>
          <a:p>
            <a:pPr>
              <a:lnSpc>
                <a:spcPct val="100000"/>
              </a:lnSpc>
              <a:buNone/>
            </a:pPr>
            <a:r>
              <a:rPr b="1" lang="hu-HU" sz="2600" spc="-1" strike="noStrike">
                <a:solidFill>
                  <a:srgbClr val="000000"/>
                </a:solidFill>
                <a:latin typeface="Arial"/>
                <a:ea typeface="DejaVu Sans"/>
              </a:rPr>
              <a:t>Financoj:</a:t>
            </a:r>
            <a:endParaRPr b="0" lang="hu-HU" sz="2600" spc="-1" strike="noStrike">
              <a:latin typeface="Arial"/>
            </a:endParaRPr>
          </a:p>
          <a:p>
            <a:pPr>
              <a:lnSpc>
                <a:spcPct val="100000"/>
              </a:lnSpc>
              <a:buNone/>
            </a:pPr>
            <a:endParaRPr b="0" lang="hu-HU" sz="2600" spc="-1" strike="noStrike">
              <a:latin typeface="Arial"/>
            </a:endParaRPr>
          </a:p>
          <a:p>
            <a:pPr>
              <a:lnSpc>
                <a:spcPct val="100000"/>
              </a:lnSpc>
              <a:buNone/>
            </a:pPr>
            <a:r>
              <a:rPr b="1" lang="hu-HU" sz="2200" spc="-1" strike="noStrike">
                <a:solidFill>
                  <a:srgbClr val="000000"/>
                </a:solidFill>
                <a:latin typeface="Arial"/>
                <a:ea typeface="DejaVu Sans"/>
              </a:rPr>
              <a:t>Fonduso IPA ( Intstrument of Preaccession Assistance= Instrumento de antaŭaliĝa-asistado  INTERREG – atingebla por la serbiaj neprofitaj NRO-j kune kun simila organizo en najbarlanda membroŝtato de EU )</a:t>
            </a:r>
            <a:endParaRPr b="0" lang="hu-HU" sz="2200" spc="-1" strike="noStrike">
              <a:latin typeface="Arial"/>
            </a:endParaRPr>
          </a:p>
          <a:p>
            <a:pPr>
              <a:lnSpc>
                <a:spcPct val="100000"/>
              </a:lnSpc>
              <a:buNone/>
            </a:pPr>
            <a:endParaRPr b="0" lang="hu-HU" sz="2200" spc="-1" strike="noStrike">
              <a:latin typeface="Arial"/>
            </a:endParaRPr>
          </a:p>
          <a:p>
            <a:pPr>
              <a:lnSpc>
                <a:spcPct val="100000"/>
              </a:lnSpc>
              <a:buNone/>
            </a:pPr>
            <a:r>
              <a:rPr b="0" lang="hu-HU" sz="2200" spc="-1" strike="noStrike">
                <a:solidFill>
                  <a:srgbClr val="000000"/>
                </a:solidFill>
                <a:latin typeface="Arial"/>
                <a:ea typeface="DejaVu Sans"/>
              </a:rPr>
              <a:t>La Eŭropa Unio instalis IPA "INTERREG" - financajn rimedojn en la Serbia Financministerio por subteni la aliĝprocezon. Loka ( =Serbia )  neprofita organizaĵo povas peti tion se ĝi havas similan neprofitan partneron en EU-lando,</a:t>
            </a:r>
            <a:r>
              <a:rPr b="1" lang="hu-HU" sz="2200" spc="-1" strike="noStrike">
                <a:solidFill>
                  <a:srgbClr val="000000"/>
                </a:solidFill>
                <a:latin typeface="Arial"/>
                <a:ea typeface="DejaVu Sans"/>
              </a:rPr>
              <a:t> </a:t>
            </a:r>
            <a:r>
              <a:rPr b="0" lang="hu-HU" sz="2200" spc="-1" strike="noStrike">
                <a:solidFill>
                  <a:srgbClr val="000000"/>
                </a:solidFill>
                <a:latin typeface="Arial"/>
                <a:ea typeface="DejaVu Sans"/>
              </a:rPr>
              <a:t>ekzemple en Hungario. Ĉiam tio estu duflanka entrepreno, sed la sama serba organizo povas fari la samon ne nur kun hungara asocio sed ankaŭ kun simila rumana </a:t>
            </a:r>
            <a:r>
              <a:rPr b="0" lang="hu-HU" sz="2000" spc="-1" strike="noStrike">
                <a:solidFill>
                  <a:srgbClr val="000000"/>
                </a:solidFill>
                <a:latin typeface="Arial"/>
                <a:ea typeface="DejaVu Sans"/>
              </a:rPr>
              <a:t>partnero.</a:t>
            </a:r>
            <a:r>
              <a:rPr b="0" lang="hu-HU" sz="2200" spc="-1" strike="noStrike">
                <a:solidFill>
                  <a:srgbClr val="000000"/>
                </a:solidFill>
                <a:latin typeface="Arial"/>
                <a:ea typeface="DejaVu Sans"/>
              </a:rPr>
              <a:t> Estas do evidente, ke la Esperanto-asocioj povas kunveni kaj konveni por tia oferto por tia projekto.</a:t>
            </a:r>
            <a:endParaRPr b="0" lang="hu-HU" sz="2200" spc="-1" strike="noStrike">
              <a:latin typeface="Arial"/>
            </a:endParaRPr>
          </a:p>
          <a:p>
            <a:pPr>
              <a:lnSpc>
                <a:spcPct val="100000"/>
              </a:lnSpc>
              <a:buNone/>
            </a:pPr>
            <a:endParaRPr b="0" lang="hu-HU" sz="2200" spc="-1" strike="noStrike">
              <a:latin typeface="Arial"/>
            </a:endParaRPr>
          </a:p>
          <a:p>
            <a:pPr>
              <a:lnSpc>
                <a:spcPct val="100000"/>
              </a:lnSpc>
              <a:buNone/>
            </a:pPr>
            <a:r>
              <a:rPr b="1" lang="hu-HU" sz="2200" spc="-1" strike="noStrike">
                <a:solidFill>
                  <a:srgbClr val="000000"/>
                </a:solidFill>
                <a:latin typeface="Arial"/>
                <a:ea typeface="Microsoft YaHei"/>
              </a:rPr>
              <a:t>Alia financa fonto de Eŭropa Unio estas la Danuba Regiona Disvolva Fonduso,</a:t>
            </a:r>
            <a:r>
              <a:rPr b="0" lang="hu-HU" sz="2200" spc="-1" strike="noStrike">
                <a:solidFill>
                  <a:srgbClr val="000000"/>
                </a:solidFill>
                <a:latin typeface="Arial"/>
                <a:ea typeface="Microsoft YaHei"/>
              </a:rPr>
              <a:t> kaj ĝiaj du ĉapitroj provizas laŭleĝan eblecon por peti monhelpon: la kultura kaj la turisma. Ĝi nun estas plurflanka kaj kovras ĉiujn landojn de la akvokolekta baseno.</a:t>
            </a:r>
            <a:endParaRPr b="0" lang="hu-HU" sz="2200" spc="-1" strike="noStrike">
              <a:latin typeface="Arial"/>
            </a:endParaRPr>
          </a:p>
          <a:p>
            <a:pPr>
              <a:lnSpc>
                <a:spcPct val="100000"/>
              </a:lnSpc>
              <a:buNone/>
            </a:pPr>
            <a:endParaRPr b="0" lang="hu-HU" sz="2200" spc="-1" strike="noStrike">
              <a:latin typeface="Arial"/>
            </a:endParaRPr>
          </a:p>
          <a:p>
            <a:pPr>
              <a:lnSpc>
                <a:spcPct val="100000"/>
              </a:lnSpc>
              <a:buNone/>
            </a:pPr>
            <a:endParaRPr b="0" lang="hu-HU" sz="22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 name="Téglalap 50"/>
          <p:cNvSpPr/>
          <p:nvPr/>
        </p:nvSpPr>
        <p:spPr>
          <a:xfrm>
            <a:off x="720000" y="540000"/>
            <a:ext cx="10798920" cy="5578920"/>
          </a:xfrm>
          <a:prstGeom prst="rect">
            <a:avLst/>
          </a:prstGeom>
          <a:noFill/>
          <a:ln w="0">
            <a:noFill/>
          </a:ln>
        </p:spPr>
        <p:style>
          <a:lnRef idx="0"/>
          <a:fillRef idx="0"/>
          <a:effectRef idx="0"/>
          <a:fontRef idx="minor"/>
        </p:style>
        <p:txBody>
          <a:bodyPr lIns="90000" rIns="90000" tIns="45000" bIns="45000" anchor="t">
            <a:noAutofit/>
          </a:bodyPr>
          <a:p>
            <a:pPr>
              <a:lnSpc>
                <a:spcPct val="100000"/>
              </a:lnSpc>
              <a:buNone/>
            </a:pPr>
            <a:r>
              <a:rPr b="1" lang="hu-HU" sz="2600" spc="-1" strike="noStrike">
                <a:solidFill>
                  <a:srgbClr val="000000"/>
                </a:solidFill>
                <a:latin typeface="Arial"/>
                <a:ea typeface="Microsoft YaHei"/>
              </a:rPr>
              <a:t>En konkursoj gajnitaj fondusoj, financaj rimedoj kaj la propraj rimedoj de la partoprenantoj certigas, ke la aranĝo staru sur siaj propraj piedoj, kompreneble la</a:t>
            </a:r>
            <a:r>
              <a:rPr b="0" lang="hu-HU" sz="2600" spc="-1" strike="noStrike">
                <a:solidFill>
                  <a:srgbClr val="000000"/>
                </a:solidFill>
                <a:latin typeface="Arial"/>
                <a:ea typeface="Microsoft YaHei"/>
              </a:rPr>
              <a:t> </a:t>
            </a:r>
            <a:r>
              <a:rPr b="1" lang="hu-HU" sz="2600" spc="-1" strike="noStrike">
                <a:solidFill>
                  <a:srgbClr val="000000"/>
                </a:solidFill>
                <a:latin typeface="Arial"/>
                <a:ea typeface="Microsoft YaHei"/>
              </a:rPr>
              <a:t>loĝistika helpo de la urbo gastiganta estas nemalhavebla.</a:t>
            </a:r>
            <a:endParaRPr b="0" lang="hu-HU" sz="2600" spc="-1" strike="noStrike">
              <a:latin typeface="Arial"/>
            </a:endParaRPr>
          </a:p>
          <a:p>
            <a:pPr>
              <a:lnSpc>
                <a:spcPct val="100000"/>
              </a:lnSpc>
              <a:buNone/>
            </a:pPr>
            <a:endParaRPr b="0" lang="hu-HU" sz="2600" spc="-1" strike="noStrike">
              <a:latin typeface="Arial"/>
            </a:endParaRPr>
          </a:p>
          <a:p>
            <a:pPr>
              <a:lnSpc>
                <a:spcPct val="100000"/>
              </a:lnSpc>
              <a:buNone/>
            </a:pPr>
            <a:r>
              <a:rPr b="1" lang="hu-HU" sz="2600" spc="-1" strike="noStrike">
                <a:solidFill>
                  <a:srgbClr val="000000"/>
                </a:solidFill>
                <a:latin typeface="Arial"/>
                <a:ea typeface="Microsoft YaHei"/>
              </a:rPr>
              <a:t>Temas pri ĝemelaj urboj, Esperanto ne devas ludi ekskluzivan rolon en la serio de renkontiĝoj. Ĝi ankaŭ povas esti komune organizita aranĝo, kaj ĝiaj proporcioj povas ŝanĝiĝi, eĉ la nombro de Esperanto-tagoj povas esti nur du. Renkontiĝoj povas esti konektitaj ankaŭ al datrevenoj.</a:t>
            </a:r>
            <a:endParaRPr b="0" lang="hu-HU" sz="26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398</TotalTime>
  <Application>LibreOffice/7.2.5.2$Windows_X86_64 LibreOffice_project/499f9727c189e6ef3471021d6132d4c694f357e5</Application>
  <AppVersion>15.0000</AppVersion>
  <Words>958</Words>
  <Paragraphs>39</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2023-01-08T21:09:16Z</dcterms:created>
  <dc:creator>Anyu</dc:creator>
  <dc:description/>
  <dc:language>hu-HU</dc:language>
  <cp:lastModifiedBy>Pálma Salomonné Csiszár</cp:lastModifiedBy>
  <dcterms:modified xsi:type="dcterms:W3CDTF">2024-10-08T13:17:05Z</dcterms:modified>
  <cp:revision>23</cp:revision>
  <dc:subject/>
  <dc:title>„Fluo ekirinta ekripozos nur en la sino de la maro”</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Szélesvásznú</vt:lpwstr>
  </property>
  <property fmtid="{D5CDD505-2E9C-101B-9397-08002B2CF9AE}" pid="3" name="Slides">
    <vt:i4>9</vt:i4>
  </property>
</Properties>
</file>