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90A2-3B65-44D5-8A62-731685AA63FD}" type="datetimeFigureOut">
              <a:rPr lang="de-DE" smtClean="0"/>
              <a:pPr/>
              <a:t>21.04.2024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C415-6633-4B9F-AC3A-8BEA405531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5184576" cy="1777752"/>
          </a:xfrm>
        </p:spPr>
        <p:txBody>
          <a:bodyPr>
            <a:normAutofit/>
          </a:bodyPr>
          <a:lstStyle/>
          <a:p>
            <a:pPr algn="l"/>
            <a:r>
              <a:rPr lang="de-DE" sz="4400" b="1" dirty="0" err="1" smtClean="0">
                <a:solidFill>
                  <a:srgbClr val="FF0000"/>
                </a:solidFill>
              </a:rPr>
              <a:t>Ĉu</a:t>
            </a:r>
            <a:r>
              <a:rPr lang="de-DE" sz="4400" b="1" dirty="0" smtClean="0">
                <a:solidFill>
                  <a:srgbClr val="FF0000"/>
                </a:solidFill>
              </a:rPr>
              <a:t> </a:t>
            </a:r>
            <a:r>
              <a:rPr lang="de-DE" sz="4400" b="1" dirty="0" err="1" smtClean="0">
                <a:solidFill>
                  <a:srgbClr val="FF0000"/>
                </a:solidFill>
              </a:rPr>
              <a:t>Eŭropo</a:t>
            </a:r>
            <a:r>
              <a:rPr lang="de-DE" sz="4400" b="1" dirty="0" smtClean="0">
                <a:solidFill>
                  <a:srgbClr val="FF0000"/>
                </a:solidFill>
              </a:rPr>
              <a:t> </a:t>
            </a:r>
            <a:r>
              <a:rPr lang="de-DE" sz="4400" b="1" dirty="0" err="1" smtClean="0">
                <a:solidFill>
                  <a:srgbClr val="FF0000"/>
                </a:solidFill>
              </a:rPr>
              <a:t>bezonas</a:t>
            </a:r>
            <a:r>
              <a:rPr lang="de-DE" sz="4400" b="1" dirty="0">
                <a:solidFill>
                  <a:srgbClr val="FF0000"/>
                </a:solidFill>
              </a:rPr>
              <a:t> </a:t>
            </a:r>
            <a:endParaRPr lang="de-DE" sz="4400" b="1" dirty="0" smtClean="0">
              <a:solidFill>
                <a:srgbClr val="FF0000"/>
              </a:solidFill>
            </a:endParaRPr>
          </a:p>
          <a:p>
            <a:pPr algn="l"/>
            <a:r>
              <a:rPr lang="de-DE" sz="4400" b="1" dirty="0" err="1">
                <a:solidFill>
                  <a:srgbClr val="FF0000"/>
                </a:solidFill>
              </a:rPr>
              <a:t>g</a:t>
            </a:r>
            <a:r>
              <a:rPr lang="de-DE" sz="4400" b="1" dirty="0" err="1" smtClean="0">
                <a:solidFill>
                  <a:srgbClr val="FF0000"/>
                </a:solidFill>
              </a:rPr>
              <a:t>eostrategion</a:t>
            </a:r>
            <a:r>
              <a:rPr lang="de-DE" sz="4400" b="1" dirty="0" smtClean="0">
                <a:solidFill>
                  <a:srgbClr val="FF0000"/>
                </a:solidFill>
              </a:rPr>
              <a:t>?</a:t>
            </a:r>
            <a:endParaRPr lang="de-DE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1520" y="908720"/>
          <a:ext cx="3744416" cy="2382810"/>
        </p:xfrm>
        <a:graphic>
          <a:graphicData uri="http://schemas.openxmlformats.org/presentationml/2006/ole">
            <p:oleObj spid="_x0000_s2051" name="Bitmap-Bild" r:id="rId3" imgW="847843" imgH="571731" progId="PBrush">
              <p:embed/>
            </p:oleObj>
          </a:graphicData>
        </a:graphic>
      </p:graphicFrame>
      <p:pic>
        <p:nvPicPr>
          <p:cNvPr id="2053" name="Picture 5" descr="C:\Users\ullib\Desktop\erdkugelkarte-elemente-dieses-bildes-bereitgestellt-von-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Civilaj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militistaj</a:t>
            </a:r>
            <a:r>
              <a:rPr lang="de-DE" dirty="0" smtClean="0"/>
              <a:t> </a:t>
            </a:r>
            <a:r>
              <a:rPr lang="de-DE" dirty="0" err="1" smtClean="0"/>
              <a:t>operacioj</a:t>
            </a:r>
            <a:r>
              <a:rPr lang="de-DE" dirty="0" smtClean="0"/>
              <a:t> de EU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EUMM en </a:t>
            </a:r>
            <a:r>
              <a:rPr lang="de-DE" dirty="0" err="1" smtClean="0"/>
              <a:t>Kartvelio</a:t>
            </a:r>
            <a:r>
              <a:rPr lang="de-DE" dirty="0" smtClean="0"/>
              <a:t> (de 2008, post </a:t>
            </a:r>
            <a:r>
              <a:rPr lang="de-DE" dirty="0" err="1" smtClean="0"/>
              <a:t>militio</a:t>
            </a:r>
            <a:r>
              <a:rPr lang="de-DE" dirty="0" smtClean="0"/>
              <a:t> </a:t>
            </a:r>
            <a:r>
              <a:rPr lang="de-DE" dirty="0" err="1" smtClean="0"/>
              <a:t>pri</a:t>
            </a:r>
            <a:r>
              <a:rPr lang="de-DE" dirty="0" smtClean="0"/>
              <a:t> Suda </a:t>
            </a:r>
            <a:r>
              <a:rPr lang="de-DE" dirty="0" err="1" smtClean="0"/>
              <a:t>Osetio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„</a:t>
            </a:r>
            <a:r>
              <a:rPr lang="de-DE" dirty="0" err="1" smtClean="0"/>
              <a:t>Althea</a:t>
            </a:r>
            <a:r>
              <a:rPr lang="de-DE" dirty="0" smtClean="0"/>
              <a:t>“ en </a:t>
            </a:r>
            <a:r>
              <a:rPr lang="de-DE" dirty="0" err="1" smtClean="0"/>
              <a:t>Bosnio-Hercegovino</a:t>
            </a:r>
            <a:r>
              <a:rPr lang="de-DE" dirty="0" smtClean="0"/>
              <a:t> (de 2004), </a:t>
            </a:r>
            <a:r>
              <a:rPr lang="de-DE" dirty="0" err="1" smtClean="0"/>
              <a:t>sekvis</a:t>
            </a:r>
            <a:r>
              <a:rPr lang="de-DE" dirty="0" smtClean="0"/>
              <a:t> NATO-</a:t>
            </a:r>
            <a:r>
              <a:rPr lang="de-DE" dirty="0" err="1" smtClean="0"/>
              <a:t>operacion</a:t>
            </a:r>
            <a:endParaRPr lang="de-DE" dirty="0"/>
          </a:p>
        </p:txBody>
      </p:sp>
      <p:pic>
        <p:nvPicPr>
          <p:cNvPr id="20486" name="Picture 6" descr="C:\Users\ullib\Desktop\EUFOR_Althe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2520280" cy="2448272"/>
          </a:xfrm>
          <a:prstGeom prst="rect">
            <a:avLst/>
          </a:prstGeom>
          <a:noFill/>
        </p:spPr>
      </p:pic>
      <p:pic>
        <p:nvPicPr>
          <p:cNvPr id="20488" name="Picture 8" descr="C:\Users\ullib\Desktop\EUMM-Georgia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03244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/>
          </a:bodyPr>
          <a:lstStyle/>
          <a:p>
            <a:r>
              <a:rPr lang="de-DE" dirty="0" err="1" smtClean="0"/>
              <a:t>Civila</a:t>
            </a:r>
            <a:r>
              <a:rPr lang="de-DE" dirty="0" smtClean="0"/>
              <a:t> </a:t>
            </a:r>
            <a:r>
              <a:rPr lang="de-DE" dirty="0" err="1" smtClean="0"/>
              <a:t>observa</a:t>
            </a:r>
            <a:r>
              <a:rPr lang="de-DE" dirty="0" smtClean="0"/>
              <a:t> </a:t>
            </a:r>
            <a:r>
              <a:rPr lang="de-DE" dirty="0" err="1" smtClean="0"/>
              <a:t>misio</a:t>
            </a:r>
            <a:r>
              <a:rPr lang="de-DE" dirty="0" smtClean="0"/>
              <a:t> en Aceh (</a:t>
            </a:r>
            <a:r>
              <a:rPr lang="de-DE" dirty="0" err="1" smtClean="0"/>
              <a:t>Indonezio</a:t>
            </a:r>
            <a:r>
              <a:rPr lang="de-DE" dirty="0" smtClean="0"/>
              <a:t>, 2005-2006/2012 pro </a:t>
            </a:r>
            <a:r>
              <a:rPr lang="de-DE" dirty="0" err="1" smtClean="0"/>
              <a:t>separatisma</a:t>
            </a:r>
            <a:r>
              <a:rPr lang="de-DE" dirty="0" smtClean="0"/>
              <a:t> </a:t>
            </a:r>
            <a:r>
              <a:rPr lang="de-DE" dirty="0" err="1" smtClean="0"/>
              <a:t>konflikto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Pluraj</a:t>
            </a:r>
            <a:r>
              <a:rPr lang="de-DE" dirty="0" smtClean="0"/>
              <a:t> </a:t>
            </a:r>
            <a:r>
              <a:rPr lang="de-DE" dirty="0" err="1" smtClean="0"/>
              <a:t>militistaj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civilaj</a:t>
            </a:r>
            <a:r>
              <a:rPr lang="de-DE" dirty="0" smtClean="0"/>
              <a:t> </a:t>
            </a:r>
            <a:r>
              <a:rPr lang="de-DE" dirty="0" err="1" smtClean="0"/>
              <a:t>misioj</a:t>
            </a:r>
            <a:r>
              <a:rPr lang="de-DE" dirty="0" smtClean="0"/>
              <a:t> en la Sahel-</a:t>
            </a:r>
            <a:r>
              <a:rPr lang="de-DE" dirty="0" err="1" smtClean="0"/>
              <a:t>regiono</a:t>
            </a:r>
            <a:r>
              <a:rPr lang="de-DE" dirty="0" smtClean="0"/>
              <a:t> (Mali, Burkina Faso, Niger </a:t>
            </a:r>
            <a:r>
              <a:rPr lang="de-DE" dirty="0" err="1" smtClean="0"/>
              <a:t>ek</a:t>
            </a:r>
            <a:r>
              <a:rPr lang="de-DE" dirty="0" smtClean="0"/>
              <a:t> de 2012, 2013, 2015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stabiligi</a:t>
            </a:r>
            <a:r>
              <a:rPr lang="de-DE" dirty="0" smtClean="0"/>
              <a:t> </a:t>
            </a:r>
            <a:r>
              <a:rPr lang="de-DE" dirty="0" err="1" smtClean="0"/>
              <a:t>regantajn</a:t>
            </a:r>
            <a:r>
              <a:rPr lang="de-DE" dirty="0" smtClean="0"/>
              <a:t> </a:t>
            </a:r>
            <a:r>
              <a:rPr lang="de-DE" dirty="0" err="1" smtClean="0"/>
              <a:t>reĝimojn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Entute</a:t>
            </a:r>
            <a:r>
              <a:rPr lang="de-DE" dirty="0" smtClean="0"/>
              <a:t> </a:t>
            </a:r>
            <a:r>
              <a:rPr lang="de-DE" dirty="0" err="1" smtClean="0"/>
              <a:t>ĝis</a:t>
            </a:r>
            <a:r>
              <a:rPr lang="de-DE" dirty="0" smtClean="0"/>
              <a:t> nun 7 </a:t>
            </a:r>
            <a:r>
              <a:rPr lang="de-DE" dirty="0" err="1" smtClean="0"/>
              <a:t>aktualaj</a:t>
            </a:r>
            <a:r>
              <a:rPr lang="de-DE" dirty="0" smtClean="0"/>
              <a:t>, 8 </a:t>
            </a:r>
            <a:r>
              <a:rPr lang="de-DE" dirty="0" err="1" smtClean="0"/>
              <a:t>finitaj</a:t>
            </a:r>
            <a:r>
              <a:rPr lang="de-DE" dirty="0" smtClean="0"/>
              <a:t> </a:t>
            </a:r>
            <a:r>
              <a:rPr lang="de-DE" dirty="0" err="1" smtClean="0"/>
              <a:t>militistaj</a:t>
            </a:r>
            <a:r>
              <a:rPr lang="de-DE" dirty="0" smtClean="0"/>
              <a:t> </a:t>
            </a:r>
            <a:r>
              <a:rPr lang="de-DE" dirty="0" err="1" smtClean="0"/>
              <a:t>operacioj</a:t>
            </a:r>
            <a:r>
              <a:rPr lang="de-DE" dirty="0" smtClean="0"/>
              <a:t>; 11 </a:t>
            </a:r>
            <a:r>
              <a:rPr lang="de-DE" dirty="0" err="1" smtClean="0"/>
              <a:t>aktualaj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13 </a:t>
            </a:r>
            <a:r>
              <a:rPr lang="de-DE" dirty="0" err="1" smtClean="0"/>
              <a:t>finitaj</a:t>
            </a:r>
            <a:r>
              <a:rPr lang="de-DE" dirty="0" smtClean="0"/>
              <a:t> </a:t>
            </a:r>
            <a:r>
              <a:rPr lang="de-DE" dirty="0" err="1" smtClean="0"/>
              <a:t>civilaj</a:t>
            </a:r>
            <a:r>
              <a:rPr lang="de-DE" dirty="0" smtClean="0"/>
              <a:t> </a:t>
            </a:r>
            <a:r>
              <a:rPr lang="de-DE" dirty="0" err="1" smtClean="0"/>
              <a:t>misioj</a:t>
            </a:r>
            <a:endParaRPr lang="de-DE" dirty="0" smtClean="0"/>
          </a:p>
          <a:p>
            <a:r>
              <a:rPr lang="de-DE" dirty="0" err="1" smtClean="0"/>
              <a:t>Ĉio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u="sng" dirty="0" err="1" smtClean="0"/>
              <a:t>eksporti</a:t>
            </a:r>
            <a:r>
              <a:rPr lang="de-DE" u="sng" dirty="0" smtClean="0"/>
              <a:t> </a:t>
            </a:r>
            <a:r>
              <a:rPr lang="de-DE" u="sng" dirty="0" err="1" smtClean="0"/>
              <a:t>stabilecon</a:t>
            </a:r>
            <a:r>
              <a:rPr lang="de-DE" u="sng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kontribui</a:t>
            </a:r>
            <a:r>
              <a:rPr lang="de-DE" dirty="0" smtClean="0"/>
              <a:t> al </a:t>
            </a:r>
            <a:r>
              <a:rPr lang="de-DE" dirty="0" err="1" smtClean="0"/>
              <a:t>trankviligo</a:t>
            </a:r>
            <a:r>
              <a:rPr lang="de-DE" dirty="0" smtClean="0"/>
              <a:t> de </a:t>
            </a:r>
            <a:r>
              <a:rPr lang="de-DE" dirty="0" err="1" smtClean="0"/>
              <a:t>konfliktoj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ĉu</a:t>
            </a:r>
            <a:r>
              <a:rPr lang="de-DE" dirty="0" smtClean="0"/>
              <a:t> EU </a:t>
            </a:r>
            <a:r>
              <a:rPr lang="de-DE" dirty="0" err="1" smtClean="0"/>
              <a:t>kapablas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defendi</a:t>
            </a:r>
            <a:r>
              <a:rPr lang="de-DE" dirty="0" smtClean="0"/>
              <a:t> sin </a:t>
            </a:r>
            <a:r>
              <a:rPr lang="de-DE" dirty="0" err="1" smtClean="0"/>
              <a:t>mem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Armeoj</a:t>
            </a:r>
            <a:r>
              <a:rPr lang="de-DE" dirty="0" smtClean="0"/>
              <a:t> de EU-</a:t>
            </a:r>
            <a:r>
              <a:rPr lang="de-DE" dirty="0" err="1" smtClean="0"/>
              <a:t>ŝtatoj</a:t>
            </a:r>
            <a:r>
              <a:rPr lang="de-DE" dirty="0" smtClean="0"/>
              <a:t>: ĉ. 1,3 </a:t>
            </a:r>
            <a:r>
              <a:rPr lang="de-DE" dirty="0" err="1" smtClean="0"/>
              <a:t>mio</a:t>
            </a:r>
            <a:r>
              <a:rPr lang="de-DE" dirty="0" smtClean="0"/>
              <a:t> da </a:t>
            </a:r>
            <a:r>
              <a:rPr lang="de-DE" dirty="0" err="1" smtClean="0"/>
              <a:t>aktivaj</a:t>
            </a:r>
            <a:r>
              <a:rPr lang="de-DE" dirty="0" smtClean="0"/>
              <a:t> </a:t>
            </a:r>
            <a:r>
              <a:rPr lang="de-DE" dirty="0" err="1" smtClean="0"/>
              <a:t>soldatoj</a:t>
            </a:r>
            <a:endParaRPr lang="de-DE" dirty="0" smtClean="0"/>
          </a:p>
          <a:p>
            <a:r>
              <a:rPr lang="de-DE" dirty="0" err="1" smtClean="0"/>
              <a:t>Elspezoj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defendo</a:t>
            </a:r>
            <a:r>
              <a:rPr lang="de-DE" dirty="0" smtClean="0"/>
              <a:t> </a:t>
            </a:r>
            <a:r>
              <a:rPr lang="de-DE" dirty="0" err="1" smtClean="0"/>
              <a:t>entute</a:t>
            </a:r>
            <a:r>
              <a:rPr lang="de-DE" dirty="0" smtClean="0"/>
              <a:t> ĉ. </a:t>
            </a:r>
            <a:r>
              <a:rPr lang="de-DE" dirty="0" smtClean="0"/>
              <a:t>250 </a:t>
            </a:r>
            <a:r>
              <a:rPr lang="de-DE" dirty="0" err="1" smtClean="0"/>
              <a:t>mrd</a:t>
            </a:r>
            <a:r>
              <a:rPr lang="de-DE" dirty="0" smtClean="0"/>
              <a:t> € (2022)</a:t>
            </a:r>
          </a:p>
          <a:p>
            <a:r>
              <a:rPr lang="de-DE" dirty="0" err="1" smtClean="0"/>
              <a:t>Sed</a:t>
            </a:r>
            <a:r>
              <a:rPr lang="de-DE" dirty="0" smtClean="0"/>
              <a:t>: </a:t>
            </a:r>
            <a:r>
              <a:rPr lang="de-DE" dirty="0" err="1" smtClean="0"/>
              <a:t>malforta</a:t>
            </a:r>
            <a:r>
              <a:rPr lang="de-DE" dirty="0" smtClean="0"/>
              <a:t> </a:t>
            </a:r>
            <a:r>
              <a:rPr lang="de-DE" dirty="0" err="1" smtClean="0"/>
              <a:t>integriĝo</a:t>
            </a:r>
            <a:r>
              <a:rPr lang="de-DE" dirty="0" smtClean="0"/>
              <a:t>. </a:t>
            </a:r>
            <a:r>
              <a:rPr lang="de-DE" dirty="0" err="1" smtClean="0"/>
              <a:t>Defendo</a:t>
            </a:r>
            <a:r>
              <a:rPr lang="de-DE" dirty="0" smtClean="0"/>
              <a:t> </a:t>
            </a:r>
            <a:r>
              <a:rPr lang="de-DE" dirty="0" err="1" smtClean="0"/>
              <a:t>restas</a:t>
            </a:r>
            <a:r>
              <a:rPr lang="de-DE" dirty="0" smtClean="0"/>
              <a:t> </a:t>
            </a:r>
            <a:r>
              <a:rPr lang="de-DE" dirty="0" err="1" smtClean="0"/>
              <a:t>nacia</a:t>
            </a:r>
            <a:r>
              <a:rPr lang="de-DE" dirty="0" smtClean="0"/>
              <a:t> </a:t>
            </a:r>
            <a:r>
              <a:rPr lang="de-DE" dirty="0" err="1" smtClean="0"/>
              <a:t>prerogativo</a:t>
            </a:r>
            <a:endParaRPr lang="de-DE" dirty="0" smtClean="0"/>
          </a:p>
          <a:p>
            <a:r>
              <a:rPr lang="de-DE" dirty="0" err="1" smtClean="0"/>
              <a:t>Traktato</a:t>
            </a:r>
            <a:r>
              <a:rPr lang="de-DE" dirty="0" smtClean="0"/>
              <a:t> </a:t>
            </a:r>
            <a:r>
              <a:rPr lang="de-DE" dirty="0" err="1" smtClean="0"/>
              <a:t>pri</a:t>
            </a:r>
            <a:r>
              <a:rPr lang="de-DE" dirty="0" smtClean="0"/>
              <a:t> EU (</a:t>
            </a:r>
            <a:r>
              <a:rPr lang="de-DE" dirty="0" err="1" smtClean="0"/>
              <a:t>Lisbono</a:t>
            </a:r>
            <a:r>
              <a:rPr lang="de-DE" dirty="0" smtClean="0"/>
              <a:t> 2009) Art. 42.7: </a:t>
            </a:r>
            <a:r>
              <a:rPr lang="de-DE" dirty="0" err="1" smtClean="0"/>
              <a:t>reciproka</a:t>
            </a:r>
            <a:r>
              <a:rPr lang="de-DE" dirty="0" smtClean="0"/>
              <a:t> </a:t>
            </a:r>
            <a:r>
              <a:rPr lang="de-DE" dirty="0" err="1" smtClean="0"/>
              <a:t>subteno</a:t>
            </a:r>
            <a:endParaRPr lang="de-DE" dirty="0" smtClean="0"/>
          </a:p>
          <a:p>
            <a:r>
              <a:rPr lang="de-DE" dirty="0" err="1" smtClean="0"/>
              <a:t>Fakto</a:t>
            </a:r>
            <a:r>
              <a:rPr lang="de-DE" dirty="0" smtClean="0"/>
              <a:t>: </a:t>
            </a:r>
            <a:r>
              <a:rPr lang="de-DE" dirty="0" err="1" smtClean="0"/>
              <a:t>komuna</a:t>
            </a:r>
            <a:r>
              <a:rPr lang="de-DE" dirty="0" smtClean="0"/>
              <a:t> </a:t>
            </a:r>
            <a:r>
              <a:rPr lang="de-DE" dirty="0" err="1" smtClean="0"/>
              <a:t>defendo</a:t>
            </a:r>
            <a:r>
              <a:rPr lang="de-DE" dirty="0" smtClean="0"/>
              <a:t> </a:t>
            </a:r>
            <a:r>
              <a:rPr lang="de-DE" dirty="0" err="1" smtClean="0"/>
              <a:t>organizita</a:t>
            </a:r>
            <a:r>
              <a:rPr lang="de-DE" dirty="0" smtClean="0"/>
              <a:t> en </a:t>
            </a:r>
            <a:r>
              <a:rPr lang="de-DE" u="sng" dirty="0" smtClean="0"/>
              <a:t>NATO (Art. 5)</a:t>
            </a:r>
            <a:r>
              <a:rPr lang="de-DE" dirty="0" smtClean="0"/>
              <a:t> </a:t>
            </a:r>
            <a:r>
              <a:rPr lang="de-DE" dirty="0" err="1" smtClean="0"/>
              <a:t>kun</a:t>
            </a:r>
            <a:r>
              <a:rPr lang="de-DE" dirty="0" smtClean="0"/>
              <a:t> </a:t>
            </a:r>
            <a:r>
              <a:rPr lang="de-DE" dirty="0" err="1" smtClean="0"/>
              <a:t>decida</a:t>
            </a:r>
            <a:r>
              <a:rPr lang="de-DE" dirty="0" smtClean="0"/>
              <a:t> </a:t>
            </a:r>
            <a:r>
              <a:rPr lang="de-DE" dirty="0" err="1" smtClean="0"/>
              <a:t>partopreno</a:t>
            </a:r>
            <a:r>
              <a:rPr lang="de-DE" dirty="0" smtClean="0"/>
              <a:t> de </a:t>
            </a:r>
            <a:r>
              <a:rPr lang="de-DE" u="sng" dirty="0" err="1" smtClean="0"/>
              <a:t>Usono</a:t>
            </a:r>
            <a:r>
              <a:rPr lang="de-DE" dirty="0" smtClean="0"/>
              <a:t> (ĉ. 1,33 </a:t>
            </a:r>
            <a:r>
              <a:rPr lang="de-DE" dirty="0" err="1" smtClean="0"/>
              <a:t>mio</a:t>
            </a:r>
            <a:r>
              <a:rPr lang="de-DE" dirty="0" smtClean="0"/>
              <a:t> da </a:t>
            </a:r>
            <a:r>
              <a:rPr lang="de-DE" dirty="0" err="1" smtClean="0"/>
              <a:t>aktivaj</a:t>
            </a:r>
            <a:r>
              <a:rPr lang="de-DE" dirty="0" smtClean="0"/>
              <a:t> </a:t>
            </a:r>
            <a:r>
              <a:rPr lang="de-DE" dirty="0" err="1" smtClean="0"/>
              <a:t>soldatoj</a:t>
            </a:r>
            <a:r>
              <a:rPr lang="de-DE" dirty="0" smtClean="0"/>
              <a:t> </a:t>
            </a:r>
            <a:r>
              <a:rPr lang="de-DE" dirty="0" err="1" smtClean="0"/>
              <a:t>tutmonde</a:t>
            </a:r>
            <a:r>
              <a:rPr lang="de-DE" dirty="0" smtClean="0"/>
              <a:t>, </a:t>
            </a:r>
            <a:r>
              <a:rPr lang="de-DE" dirty="0" err="1" smtClean="0"/>
              <a:t>defendaj</a:t>
            </a:r>
            <a:r>
              <a:rPr lang="de-DE" dirty="0" smtClean="0"/>
              <a:t> </a:t>
            </a:r>
            <a:r>
              <a:rPr lang="de-DE" dirty="0" err="1" smtClean="0"/>
              <a:t>elspezoj</a:t>
            </a:r>
            <a:r>
              <a:rPr lang="de-DE" dirty="0" smtClean="0"/>
              <a:t> 876 </a:t>
            </a:r>
            <a:r>
              <a:rPr lang="de-DE" dirty="0" err="1" smtClean="0"/>
              <a:t>mrd</a:t>
            </a:r>
            <a:r>
              <a:rPr lang="de-DE" dirty="0" smtClean="0"/>
              <a:t> $), </a:t>
            </a:r>
            <a:r>
              <a:rPr lang="de-DE" dirty="0" smtClean="0"/>
              <a:t>nun 30 </a:t>
            </a:r>
            <a:r>
              <a:rPr lang="de-DE" dirty="0" err="1" smtClean="0"/>
              <a:t>membroŝtatoj</a:t>
            </a:r>
            <a:r>
              <a:rPr lang="de-DE" dirty="0" smtClean="0"/>
              <a:t> inkl. </a:t>
            </a:r>
            <a:r>
              <a:rPr lang="de-DE" dirty="0" err="1" smtClean="0"/>
              <a:t>Finnlando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Svedio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Aktualaj</a:t>
            </a:r>
            <a:r>
              <a:rPr lang="de-DE" dirty="0" smtClean="0"/>
              <a:t> </a:t>
            </a:r>
            <a:r>
              <a:rPr lang="de-DE" dirty="0" err="1" smtClean="0"/>
              <a:t>defioj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 descr="C:\Users\ullib\Desktop\Vladimir_Putin_(2022-09-2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37455"/>
            <a:ext cx="4002698" cy="2471666"/>
          </a:xfrm>
          <a:prstGeom prst="rect">
            <a:avLst/>
          </a:prstGeom>
          <a:noFill/>
        </p:spPr>
      </p:pic>
      <p:pic>
        <p:nvPicPr>
          <p:cNvPr id="20483" name="Picture 3" descr="C:\Users\ullib\Desktop\Xi_Jinping_with_Macron_and_Von_der_Leyen_2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974603" cy="4272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Milito</a:t>
            </a:r>
            <a:r>
              <a:rPr lang="de-DE" dirty="0" smtClean="0"/>
              <a:t> </a:t>
            </a:r>
            <a:r>
              <a:rPr lang="de-DE" dirty="0" err="1" smtClean="0"/>
              <a:t>kontraŭ</a:t>
            </a:r>
            <a:r>
              <a:rPr lang="de-DE" dirty="0" smtClean="0"/>
              <a:t> </a:t>
            </a:r>
            <a:r>
              <a:rPr lang="de-DE" dirty="0" err="1" smtClean="0"/>
              <a:t>Ukrainio</a:t>
            </a:r>
            <a:r>
              <a:rPr lang="de-DE" dirty="0" smtClean="0"/>
              <a:t>: </a:t>
            </a:r>
            <a:r>
              <a:rPr lang="de-DE" dirty="0" err="1" smtClean="0"/>
              <a:t>kion</a:t>
            </a:r>
            <a:r>
              <a:rPr lang="de-DE" dirty="0" smtClean="0"/>
              <a:t> </a:t>
            </a:r>
            <a:r>
              <a:rPr lang="de-DE" dirty="0" err="1" smtClean="0"/>
              <a:t>faras</a:t>
            </a:r>
            <a:r>
              <a:rPr lang="de-DE" dirty="0" smtClean="0"/>
              <a:t> EU?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11,1 </a:t>
            </a:r>
            <a:r>
              <a:rPr lang="de-DE" dirty="0" err="1" smtClean="0"/>
              <a:t>mrd</a:t>
            </a:r>
            <a:r>
              <a:rPr lang="de-DE" dirty="0" smtClean="0"/>
              <a:t> € </a:t>
            </a:r>
            <a:r>
              <a:rPr lang="de-DE" dirty="0" err="1" smtClean="0"/>
              <a:t>el</a:t>
            </a:r>
            <a:r>
              <a:rPr lang="de-DE" dirty="0" smtClean="0"/>
              <a:t> EPF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armiloj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municio</a:t>
            </a:r>
            <a:r>
              <a:rPr lang="de-DE" dirty="0" smtClean="0"/>
              <a:t> (plus </a:t>
            </a:r>
            <a:r>
              <a:rPr lang="de-DE" dirty="0" err="1" smtClean="0"/>
              <a:t>naciaj</a:t>
            </a:r>
            <a:r>
              <a:rPr lang="de-DE" dirty="0" smtClean="0"/>
              <a:t> </a:t>
            </a:r>
            <a:r>
              <a:rPr lang="de-DE" dirty="0" err="1" smtClean="0"/>
              <a:t>kontribuoj</a:t>
            </a:r>
            <a:r>
              <a:rPr lang="de-DE" dirty="0" smtClean="0"/>
              <a:t>: </a:t>
            </a:r>
            <a:r>
              <a:rPr lang="de-DE" dirty="0" err="1" smtClean="0"/>
              <a:t>entute</a:t>
            </a:r>
            <a:r>
              <a:rPr lang="de-DE" dirty="0" smtClean="0"/>
              <a:t> </a:t>
            </a:r>
            <a:r>
              <a:rPr lang="de-DE" dirty="0" err="1" smtClean="0"/>
              <a:t>ĝis</a:t>
            </a:r>
            <a:r>
              <a:rPr lang="de-DE" dirty="0" smtClean="0"/>
              <a:t> nun ĉ. 30 </a:t>
            </a:r>
            <a:r>
              <a:rPr lang="de-DE" dirty="0" err="1" smtClean="0"/>
              <a:t>mrd</a:t>
            </a:r>
            <a:r>
              <a:rPr lang="de-DE" dirty="0" smtClean="0"/>
              <a:t> €)</a:t>
            </a:r>
          </a:p>
          <a:p>
            <a:r>
              <a:rPr lang="de-DE" dirty="0" err="1" smtClean="0"/>
              <a:t>Helpopaketo</a:t>
            </a:r>
            <a:r>
              <a:rPr lang="de-DE" dirty="0" smtClean="0"/>
              <a:t> de 50 </a:t>
            </a:r>
            <a:r>
              <a:rPr lang="de-DE" dirty="0" err="1" smtClean="0"/>
              <a:t>mrd</a:t>
            </a:r>
            <a:r>
              <a:rPr lang="de-DE" dirty="0" smtClean="0"/>
              <a:t> € </a:t>
            </a:r>
            <a:r>
              <a:rPr lang="de-DE" dirty="0" err="1" smtClean="0"/>
              <a:t>ĝis</a:t>
            </a:r>
            <a:r>
              <a:rPr lang="de-DE" dirty="0" smtClean="0"/>
              <a:t> 2027</a:t>
            </a:r>
          </a:p>
          <a:p>
            <a:r>
              <a:rPr lang="de-DE" dirty="0" err="1" smtClean="0"/>
              <a:t>Perspektivo</a:t>
            </a:r>
            <a:r>
              <a:rPr lang="de-DE" dirty="0" smtClean="0"/>
              <a:t> de UKR </a:t>
            </a:r>
            <a:r>
              <a:rPr lang="de-DE" dirty="0" err="1" smtClean="0"/>
              <a:t>membriĝo</a:t>
            </a:r>
            <a:r>
              <a:rPr lang="de-DE" dirty="0" smtClean="0"/>
              <a:t> en EU</a:t>
            </a:r>
          </a:p>
          <a:p>
            <a:r>
              <a:rPr lang="de-DE" dirty="0" err="1" smtClean="0"/>
              <a:t>Kunordigo</a:t>
            </a:r>
            <a:r>
              <a:rPr lang="de-DE" dirty="0" smtClean="0"/>
              <a:t> de </a:t>
            </a:r>
            <a:r>
              <a:rPr lang="de-DE" dirty="0" err="1" smtClean="0"/>
              <a:t>naciaj</a:t>
            </a:r>
            <a:r>
              <a:rPr lang="de-DE" dirty="0" smtClean="0"/>
              <a:t> </a:t>
            </a:r>
            <a:r>
              <a:rPr lang="de-DE" dirty="0" err="1" smtClean="0"/>
              <a:t>kontribuoj</a:t>
            </a:r>
            <a:r>
              <a:rPr lang="de-DE" dirty="0" smtClean="0"/>
              <a:t> (simile: NATO, </a:t>
            </a:r>
            <a:r>
              <a:rPr lang="de-DE" dirty="0" err="1" smtClean="0"/>
              <a:t>Ramstein-grupo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Klopodoj</a:t>
            </a:r>
            <a:r>
              <a:rPr lang="de-DE" dirty="0" smtClean="0"/>
              <a:t> </a:t>
            </a:r>
            <a:r>
              <a:rPr lang="de-DE" dirty="0" err="1" smtClean="0"/>
              <a:t>kunordigi</a:t>
            </a:r>
            <a:r>
              <a:rPr lang="de-DE" dirty="0" smtClean="0"/>
              <a:t> </a:t>
            </a:r>
            <a:r>
              <a:rPr lang="de-DE" dirty="0" err="1" smtClean="0"/>
              <a:t>produktadon</a:t>
            </a:r>
            <a:r>
              <a:rPr lang="de-DE" dirty="0" smtClean="0"/>
              <a:t> de </a:t>
            </a:r>
            <a:r>
              <a:rPr lang="de-DE" dirty="0" err="1" smtClean="0"/>
              <a:t>armiloj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municio</a:t>
            </a:r>
            <a:r>
              <a:rPr lang="de-DE" dirty="0" smtClean="0"/>
              <a:t> en EU-</a:t>
            </a:r>
            <a:r>
              <a:rPr lang="de-DE" dirty="0" err="1" smtClean="0"/>
              <a:t>ŝtatoj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Sed</a:t>
            </a:r>
            <a:r>
              <a:rPr lang="de-DE" dirty="0" smtClean="0"/>
              <a:t> se </a:t>
            </a:r>
            <a:r>
              <a:rPr lang="de-DE" dirty="0" err="1" smtClean="0"/>
              <a:t>okazas</a:t>
            </a:r>
            <a:r>
              <a:rPr lang="de-DE" dirty="0" smtClean="0"/>
              <a:t> </a:t>
            </a:r>
            <a:r>
              <a:rPr lang="de-DE" dirty="0" err="1" smtClean="0"/>
              <a:t>armita</a:t>
            </a:r>
            <a:r>
              <a:rPr lang="de-DE" dirty="0" smtClean="0"/>
              <a:t> </a:t>
            </a:r>
            <a:r>
              <a:rPr lang="de-DE" dirty="0" err="1" smtClean="0"/>
              <a:t>atako</a:t>
            </a:r>
            <a:r>
              <a:rPr lang="de-DE" dirty="0" smtClean="0"/>
              <a:t> </a:t>
            </a:r>
            <a:r>
              <a:rPr lang="de-DE" dirty="0" err="1" smtClean="0"/>
              <a:t>kontraŭ</a:t>
            </a:r>
            <a:r>
              <a:rPr lang="de-DE" dirty="0" smtClean="0"/>
              <a:t> EU-</a:t>
            </a:r>
            <a:r>
              <a:rPr lang="de-DE" dirty="0" err="1" smtClean="0"/>
              <a:t>ŝtato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Kiel </a:t>
            </a:r>
            <a:r>
              <a:rPr lang="de-DE" dirty="0" err="1" smtClean="0"/>
              <a:t>fortimigi</a:t>
            </a:r>
            <a:r>
              <a:rPr lang="de-DE" dirty="0" smtClean="0"/>
              <a:t> </a:t>
            </a:r>
            <a:r>
              <a:rPr lang="de-DE" dirty="0" err="1" smtClean="0"/>
              <a:t>eblajn</a:t>
            </a:r>
            <a:r>
              <a:rPr lang="de-DE" dirty="0" smtClean="0"/>
              <a:t> </a:t>
            </a:r>
            <a:r>
              <a:rPr lang="de-DE" dirty="0" err="1" smtClean="0"/>
              <a:t>agresantojn</a:t>
            </a:r>
            <a:r>
              <a:rPr lang="de-DE" dirty="0" smtClean="0"/>
              <a:t>? </a:t>
            </a:r>
            <a:r>
              <a:rPr lang="de-DE" dirty="0" err="1" smtClean="0"/>
              <a:t>Nuklea</a:t>
            </a:r>
            <a:r>
              <a:rPr lang="de-DE" dirty="0" smtClean="0"/>
              <a:t> </a:t>
            </a:r>
            <a:r>
              <a:rPr lang="de-DE" dirty="0" err="1" smtClean="0"/>
              <a:t>ŝirmilo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Devigo</a:t>
            </a:r>
            <a:r>
              <a:rPr lang="de-DE" dirty="0" smtClean="0"/>
              <a:t> </a:t>
            </a:r>
            <a:r>
              <a:rPr lang="de-DE" dirty="0" err="1" smtClean="0"/>
              <a:t>decidi</a:t>
            </a:r>
            <a:r>
              <a:rPr lang="de-DE" dirty="0" smtClean="0"/>
              <a:t> </a:t>
            </a:r>
            <a:r>
              <a:rPr lang="de-DE" dirty="0" err="1" smtClean="0"/>
              <a:t>unuanime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Malsamaj</a:t>
            </a:r>
            <a:r>
              <a:rPr lang="de-DE" dirty="0" smtClean="0"/>
              <a:t> </a:t>
            </a:r>
            <a:r>
              <a:rPr lang="de-DE" dirty="0" err="1" smtClean="0"/>
              <a:t>reguloj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uzo</a:t>
            </a:r>
            <a:r>
              <a:rPr lang="de-DE" dirty="0" smtClean="0"/>
              <a:t> de </a:t>
            </a:r>
            <a:r>
              <a:rPr lang="de-DE" dirty="0" err="1" smtClean="0"/>
              <a:t>armeoj</a:t>
            </a:r>
            <a:endParaRPr lang="de-DE" dirty="0" smtClean="0"/>
          </a:p>
          <a:p>
            <a:r>
              <a:rPr lang="de-DE" dirty="0" err="1" smtClean="0"/>
              <a:t>Konkurenco</a:t>
            </a:r>
            <a:r>
              <a:rPr lang="de-DE" dirty="0" smtClean="0"/>
              <a:t> / </a:t>
            </a:r>
            <a:r>
              <a:rPr lang="de-DE" dirty="0" err="1" smtClean="0"/>
              <a:t>mankanta</a:t>
            </a:r>
            <a:r>
              <a:rPr lang="de-DE" dirty="0" smtClean="0"/>
              <a:t> </a:t>
            </a:r>
            <a:r>
              <a:rPr lang="de-DE" dirty="0" err="1" smtClean="0"/>
              <a:t>kunordigo</a:t>
            </a:r>
            <a:r>
              <a:rPr lang="de-DE" dirty="0" smtClean="0"/>
              <a:t> de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industrio</a:t>
            </a:r>
            <a:endParaRPr lang="de-DE" dirty="0" smtClean="0"/>
          </a:p>
          <a:p>
            <a:r>
              <a:rPr lang="de-DE" dirty="0" err="1" smtClean="0"/>
              <a:t>Konkludo</a:t>
            </a:r>
            <a:r>
              <a:rPr lang="de-DE" dirty="0" smtClean="0"/>
              <a:t>: EU ne </a:t>
            </a:r>
            <a:r>
              <a:rPr lang="de-DE" dirty="0" err="1" smtClean="0"/>
              <a:t>povas</a:t>
            </a:r>
            <a:r>
              <a:rPr lang="de-DE" dirty="0" smtClean="0"/>
              <a:t> </a:t>
            </a:r>
            <a:r>
              <a:rPr lang="de-DE" dirty="0" err="1" smtClean="0"/>
              <a:t>defendi</a:t>
            </a:r>
            <a:r>
              <a:rPr lang="de-DE" dirty="0" smtClean="0"/>
              <a:t> sin </a:t>
            </a:r>
            <a:r>
              <a:rPr lang="de-DE" dirty="0" err="1" smtClean="0"/>
              <a:t>sen</a:t>
            </a:r>
            <a:r>
              <a:rPr lang="de-DE" dirty="0" smtClean="0"/>
              <a:t> </a:t>
            </a:r>
            <a:r>
              <a:rPr lang="de-DE" dirty="0" err="1" smtClean="0"/>
              <a:t>usona</a:t>
            </a:r>
            <a:r>
              <a:rPr lang="de-DE" dirty="0" smtClean="0"/>
              <a:t> (NATO-) </a:t>
            </a:r>
            <a:r>
              <a:rPr lang="de-DE" dirty="0" err="1" smtClean="0"/>
              <a:t>garantio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Kaj</a:t>
            </a:r>
            <a:r>
              <a:rPr lang="de-DE" dirty="0" smtClean="0"/>
              <a:t> se </a:t>
            </a:r>
            <a:r>
              <a:rPr lang="de-DE" dirty="0" err="1" smtClean="0"/>
              <a:t>Usono</a:t>
            </a:r>
            <a:r>
              <a:rPr lang="de-DE" dirty="0" smtClean="0"/>
              <a:t> </a:t>
            </a:r>
            <a:r>
              <a:rPr lang="de-DE" dirty="0" err="1" smtClean="0"/>
              <a:t>decidas</a:t>
            </a:r>
            <a:r>
              <a:rPr lang="de-DE" dirty="0" smtClean="0"/>
              <a:t> </a:t>
            </a:r>
            <a:r>
              <a:rPr lang="de-DE" dirty="0" err="1" smtClean="0"/>
              <a:t>retiriĝi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 descr="C:\Users\ullib\Desktop\Donald_Trump_(505482653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692008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Helpas</a:t>
            </a:r>
            <a:r>
              <a:rPr lang="de-DE" dirty="0" smtClean="0"/>
              <a:t> nur </a:t>
            </a:r>
            <a:r>
              <a:rPr lang="de-DE" dirty="0" err="1" smtClean="0"/>
              <a:t>preĝi</a:t>
            </a:r>
            <a:endParaRPr lang="de-DE" dirty="0" smtClean="0"/>
          </a:p>
          <a:p>
            <a:r>
              <a:rPr lang="de-DE" dirty="0" err="1" smtClean="0"/>
              <a:t>Urĝa</a:t>
            </a:r>
            <a:r>
              <a:rPr lang="de-DE" dirty="0" smtClean="0"/>
              <a:t> tempo </a:t>
            </a:r>
            <a:r>
              <a:rPr lang="de-DE" dirty="0" err="1" smtClean="0"/>
              <a:t>rekonsideri</a:t>
            </a:r>
            <a:r>
              <a:rPr lang="de-DE" dirty="0" smtClean="0"/>
              <a:t> </a:t>
            </a:r>
            <a:r>
              <a:rPr lang="de-DE" dirty="0" err="1" smtClean="0"/>
              <a:t>nian</a:t>
            </a:r>
            <a:r>
              <a:rPr lang="de-DE" dirty="0" smtClean="0"/>
              <a:t> </a:t>
            </a:r>
            <a:r>
              <a:rPr lang="de-DE" dirty="0" err="1" smtClean="0"/>
              <a:t>propran</a:t>
            </a:r>
            <a:r>
              <a:rPr lang="de-DE" dirty="0" smtClean="0"/>
              <a:t> </a:t>
            </a:r>
            <a:r>
              <a:rPr lang="de-DE" dirty="0" err="1" smtClean="0"/>
              <a:t>sekurecon</a:t>
            </a:r>
            <a:endParaRPr lang="de-DE" dirty="0" smtClean="0"/>
          </a:p>
          <a:p>
            <a:r>
              <a:rPr lang="de-DE" dirty="0" err="1" smtClean="0"/>
              <a:t>Urĝas</a:t>
            </a:r>
            <a:r>
              <a:rPr lang="de-DE" dirty="0" smtClean="0"/>
              <a:t> </a:t>
            </a:r>
            <a:r>
              <a:rPr lang="de-DE" dirty="0" err="1" smtClean="0"/>
              <a:t>ankaŭ</a:t>
            </a:r>
            <a:r>
              <a:rPr lang="de-DE" dirty="0" smtClean="0"/>
              <a:t> </a:t>
            </a:r>
            <a:r>
              <a:rPr lang="de-DE" dirty="0" err="1" smtClean="0"/>
              <a:t>rekonsideri</a:t>
            </a:r>
            <a:r>
              <a:rPr lang="de-DE" dirty="0" smtClean="0"/>
              <a:t> EU-</a:t>
            </a:r>
            <a:r>
              <a:rPr lang="de-DE" dirty="0" err="1" smtClean="0"/>
              <a:t>rolon</a:t>
            </a:r>
            <a:r>
              <a:rPr lang="de-DE" dirty="0" smtClean="0"/>
              <a:t> en la </a:t>
            </a:r>
            <a:r>
              <a:rPr lang="de-DE" dirty="0" err="1" smtClean="0"/>
              <a:t>mondo</a:t>
            </a:r>
            <a:r>
              <a:rPr lang="de-DE" dirty="0" smtClean="0"/>
              <a:t>: kiel </a:t>
            </a:r>
            <a:r>
              <a:rPr lang="de-DE" dirty="0" err="1" smtClean="0"/>
              <a:t>plej</a:t>
            </a:r>
            <a:r>
              <a:rPr lang="de-DE" dirty="0" smtClean="0"/>
              <a:t> </a:t>
            </a:r>
            <a:r>
              <a:rPr lang="de-DE" dirty="0" err="1" smtClean="0"/>
              <a:t>efike</a:t>
            </a:r>
            <a:r>
              <a:rPr lang="de-DE" dirty="0" smtClean="0"/>
              <a:t> </a:t>
            </a:r>
            <a:r>
              <a:rPr lang="de-DE" dirty="0" err="1" smtClean="0"/>
              <a:t>protekti</a:t>
            </a:r>
            <a:r>
              <a:rPr lang="de-DE" dirty="0" smtClean="0"/>
              <a:t> </a:t>
            </a:r>
            <a:r>
              <a:rPr lang="de-DE" dirty="0" err="1" smtClean="0"/>
              <a:t>niajn</a:t>
            </a:r>
            <a:r>
              <a:rPr lang="de-DE" dirty="0" smtClean="0"/>
              <a:t> </a:t>
            </a:r>
            <a:r>
              <a:rPr lang="de-DE" dirty="0" err="1" smtClean="0"/>
              <a:t>interesojn</a:t>
            </a:r>
            <a:r>
              <a:rPr lang="de-DE" dirty="0" smtClean="0"/>
              <a:t>?</a:t>
            </a:r>
          </a:p>
          <a:p>
            <a:r>
              <a:rPr lang="de-DE" dirty="0" smtClean="0"/>
              <a:t>En </a:t>
            </a:r>
            <a:r>
              <a:rPr lang="de-DE" dirty="0" err="1" smtClean="0"/>
              <a:t>nia</a:t>
            </a:r>
            <a:r>
              <a:rPr lang="de-DE" dirty="0" smtClean="0"/>
              <a:t> </a:t>
            </a:r>
            <a:r>
              <a:rPr lang="de-DE" dirty="0" err="1" smtClean="0"/>
              <a:t>intereso</a:t>
            </a:r>
            <a:r>
              <a:rPr lang="de-DE" dirty="0" smtClean="0"/>
              <a:t> </a:t>
            </a:r>
            <a:r>
              <a:rPr lang="de-DE" dirty="0" err="1" smtClean="0"/>
              <a:t>efike</a:t>
            </a:r>
            <a:r>
              <a:rPr lang="de-DE" dirty="0" smtClean="0"/>
              <a:t> </a:t>
            </a:r>
            <a:r>
              <a:rPr lang="de-DE" dirty="0" err="1" smtClean="0"/>
              <a:t>protekti</a:t>
            </a:r>
            <a:r>
              <a:rPr lang="de-DE" dirty="0" smtClean="0"/>
              <a:t> </a:t>
            </a:r>
            <a:r>
              <a:rPr lang="de-DE" dirty="0" err="1" smtClean="0"/>
              <a:t>nin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havi</a:t>
            </a:r>
            <a:r>
              <a:rPr lang="de-DE" dirty="0" smtClean="0"/>
              <a:t> </a:t>
            </a:r>
            <a:r>
              <a:rPr lang="de-DE" dirty="0" err="1" smtClean="0"/>
              <a:t>influon</a:t>
            </a:r>
            <a:r>
              <a:rPr lang="de-DE" dirty="0" smtClean="0"/>
              <a:t> </a:t>
            </a:r>
            <a:r>
              <a:rPr lang="de-DE" dirty="0" err="1" smtClean="0"/>
              <a:t>proporcian</a:t>
            </a:r>
            <a:r>
              <a:rPr lang="de-DE" dirty="0" smtClean="0"/>
              <a:t> al </a:t>
            </a:r>
            <a:r>
              <a:rPr lang="de-DE" dirty="0" err="1" smtClean="0"/>
              <a:t>nia</a:t>
            </a:r>
            <a:r>
              <a:rPr lang="de-DE" dirty="0" smtClean="0"/>
              <a:t> </a:t>
            </a:r>
            <a:r>
              <a:rPr lang="de-DE" dirty="0" err="1" smtClean="0"/>
              <a:t>ekonomia</a:t>
            </a:r>
            <a:r>
              <a:rPr lang="de-DE" dirty="0" smtClean="0"/>
              <a:t> </a:t>
            </a:r>
            <a:r>
              <a:rPr lang="de-DE" dirty="0" err="1" smtClean="0"/>
              <a:t>pezo</a:t>
            </a:r>
            <a:endParaRPr lang="de-DE" dirty="0" smtClean="0"/>
          </a:p>
          <a:p>
            <a:r>
              <a:rPr lang="de-DE" dirty="0" smtClean="0"/>
              <a:t>EP-</a:t>
            </a:r>
            <a:r>
              <a:rPr lang="de-DE" dirty="0" err="1" smtClean="0"/>
              <a:t>baloto</a:t>
            </a:r>
            <a:r>
              <a:rPr lang="de-DE" dirty="0" smtClean="0"/>
              <a:t> ne </a:t>
            </a:r>
            <a:r>
              <a:rPr lang="de-DE" dirty="0" err="1" smtClean="0"/>
              <a:t>havos</a:t>
            </a:r>
            <a:r>
              <a:rPr lang="de-DE" dirty="0" smtClean="0"/>
              <a:t> </a:t>
            </a:r>
            <a:r>
              <a:rPr lang="de-DE" dirty="0" err="1" smtClean="0"/>
              <a:t>senperajn</a:t>
            </a:r>
            <a:r>
              <a:rPr lang="de-DE" dirty="0" smtClean="0"/>
              <a:t> </a:t>
            </a:r>
            <a:r>
              <a:rPr lang="de-DE" dirty="0" err="1" smtClean="0"/>
              <a:t>konsekvencojn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povos</a:t>
            </a:r>
            <a:r>
              <a:rPr lang="de-DE" dirty="0" smtClean="0"/>
              <a:t> </a:t>
            </a:r>
            <a:r>
              <a:rPr lang="de-DE" smtClean="0"/>
              <a:t>malhelpi: </a:t>
            </a:r>
            <a:r>
              <a:rPr lang="de-DE" dirty="0" err="1" smtClean="0"/>
              <a:t>risko</a:t>
            </a:r>
            <a:r>
              <a:rPr lang="de-DE" dirty="0" smtClean="0"/>
              <a:t> de </a:t>
            </a:r>
            <a:r>
              <a:rPr lang="de-DE" dirty="0" err="1" smtClean="0"/>
              <a:t>populismo</a:t>
            </a:r>
            <a:r>
              <a:rPr lang="de-DE" dirty="0" smtClean="0"/>
              <a:t>, EU-</a:t>
            </a:r>
            <a:r>
              <a:rPr lang="de-DE" dirty="0" err="1" smtClean="0"/>
              <a:t>internaj</a:t>
            </a:r>
            <a:r>
              <a:rPr lang="de-DE" dirty="0" smtClean="0"/>
              <a:t> </a:t>
            </a:r>
            <a:r>
              <a:rPr lang="de-DE" dirty="0" err="1" smtClean="0"/>
              <a:t>naciismoj</a:t>
            </a:r>
            <a:endParaRPr lang="de-DE" dirty="0" smtClean="0"/>
          </a:p>
          <a:p>
            <a:r>
              <a:rPr lang="de-DE" dirty="0" smtClean="0"/>
              <a:t>Geopolitika </a:t>
            </a:r>
            <a:r>
              <a:rPr lang="de-DE" dirty="0" err="1" smtClean="0"/>
              <a:t>rolo</a:t>
            </a:r>
            <a:r>
              <a:rPr lang="de-DE" dirty="0" smtClean="0"/>
              <a:t> ne </a:t>
            </a:r>
            <a:r>
              <a:rPr lang="de-DE" dirty="0" err="1" smtClean="0"/>
              <a:t>evitebla</a:t>
            </a:r>
            <a:r>
              <a:rPr lang="de-DE" dirty="0" smtClean="0"/>
              <a:t>.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daŭros</a:t>
            </a:r>
            <a:r>
              <a:rPr lang="de-DE" dirty="0" smtClean="0"/>
              <a:t> </a:t>
            </a:r>
            <a:r>
              <a:rPr lang="de-DE" dirty="0" err="1" smtClean="0"/>
              <a:t>longe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/>
              <a:t>Mi </a:t>
            </a:r>
            <a:r>
              <a:rPr lang="de-DE" sz="6000" dirty="0" err="1" smtClean="0"/>
              <a:t>dankas</a:t>
            </a:r>
            <a:r>
              <a:rPr lang="de-DE" sz="6000" dirty="0" smtClean="0"/>
              <a:t> pro via </a:t>
            </a:r>
            <a:r>
              <a:rPr lang="de-DE" sz="6000" dirty="0" err="1" smtClean="0"/>
              <a:t>atento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207424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UvdL</a:t>
            </a:r>
            <a:r>
              <a:rPr lang="de-DE" dirty="0" smtClean="0"/>
              <a:t> en 2019: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geopolitika</a:t>
            </a:r>
            <a:r>
              <a:rPr lang="de-DE" dirty="0" smtClean="0"/>
              <a:t> </a:t>
            </a:r>
            <a:r>
              <a:rPr lang="de-DE" dirty="0" err="1" smtClean="0"/>
              <a:t>komisiono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5" name="Picture 3" descr="C:\Users\ullib\Desktop\Official_Portrait_of_Ursula_von_der_Leyen_(cropped)_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76505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Komunumo</a:t>
            </a:r>
            <a:r>
              <a:rPr lang="de-DE" dirty="0" smtClean="0"/>
              <a:t> </a:t>
            </a:r>
            <a:r>
              <a:rPr lang="de-DE" dirty="0" err="1" smtClean="0"/>
              <a:t>komence</a:t>
            </a:r>
            <a:r>
              <a:rPr lang="de-DE" dirty="0" smtClean="0"/>
              <a:t> nur </a:t>
            </a:r>
            <a:r>
              <a:rPr lang="de-DE" dirty="0" err="1" smtClean="0"/>
              <a:t>ekonomia</a:t>
            </a:r>
            <a:r>
              <a:rPr lang="de-DE" dirty="0" smtClean="0"/>
              <a:t> </a:t>
            </a:r>
            <a:r>
              <a:rPr lang="de-DE" dirty="0" err="1" smtClean="0"/>
              <a:t>organizo</a:t>
            </a:r>
            <a:r>
              <a:rPr lang="de-DE" dirty="0" smtClean="0"/>
              <a:t> </a:t>
            </a:r>
          </a:p>
          <a:p>
            <a:r>
              <a:rPr lang="de-DE" dirty="0" smtClean="0"/>
              <a:t>Sen </a:t>
            </a:r>
            <a:r>
              <a:rPr lang="de-DE" dirty="0" err="1" smtClean="0"/>
              <a:t>ĝenerala</a:t>
            </a:r>
            <a:r>
              <a:rPr lang="de-DE" dirty="0" smtClean="0"/>
              <a:t> </a:t>
            </a:r>
            <a:r>
              <a:rPr lang="de-DE" dirty="0" err="1" smtClean="0"/>
              <a:t>politika</a:t>
            </a:r>
            <a:r>
              <a:rPr lang="de-DE" dirty="0" smtClean="0"/>
              <a:t> </a:t>
            </a:r>
            <a:r>
              <a:rPr lang="de-DE" dirty="0" err="1" smtClean="0"/>
              <a:t>aŭ</a:t>
            </a:r>
            <a:r>
              <a:rPr lang="de-DE" dirty="0" smtClean="0"/>
              <a:t>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mandato</a:t>
            </a:r>
            <a:r>
              <a:rPr lang="de-DE" dirty="0" smtClean="0"/>
              <a:t> (</a:t>
            </a:r>
            <a:r>
              <a:rPr lang="de-DE" dirty="0" err="1" smtClean="0"/>
              <a:t>fondiĝo</a:t>
            </a:r>
            <a:r>
              <a:rPr lang="de-DE" dirty="0" smtClean="0"/>
              <a:t> de </a:t>
            </a: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Komunumo</a:t>
            </a:r>
            <a:r>
              <a:rPr lang="de-DE" dirty="0" smtClean="0"/>
              <a:t> </a:t>
            </a:r>
            <a:r>
              <a:rPr lang="de-DE" dirty="0" err="1" smtClean="0"/>
              <a:t>fiaskis</a:t>
            </a:r>
            <a:r>
              <a:rPr lang="de-DE" dirty="0" smtClean="0"/>
              <a:t> en 1954)</a:t>
            </a:r>
          </a:p>
          <a:p>
            <a:r>
              <a:rPr lang="de-DE" dirty="0" err="1" smtClean="0"/>
              <a:t>Komerco</a:t>
            </a:r>
            <a:r>
              <a:rPr lang="de-DE" dirty="0" smtClean="0"/>
              <a:t>, </a:t>
            </a:r>
            <a:r>
              <a:rPr lang="de-DE" dirty="0" err="1" smtClean="0"/>
              <a:t>libera</a:t>
            </a:r>
            <a:r>
              <a:rPr lang="de-DE" dirty="0" smtClean="0"/>
              <a:t> </a:t>
            </a:r>
            <a:r>
              <a:rPr lang="de-DE" dirty="0" err="1" smtClean="0"/>
              <a:t>merkato</a:t>
            </a:r>
            <a:r>
              <a:rPr lang="de-DE" dirty="0" smtClean="0"/>
              <a:t>, </a:t>
            </a:r>
            <a:r>
              <a:rPr lang="de-DE" dirty="0" err="1" smtClean="0"/>
              <a:t>industrio</a:t>
            </a:r>
            <a:r>
              <a:rPr lang="de-DE" dirty="0" smtClean="0"/>
              <a:t>, </a:t>
            </a:r>
            <a:r>
              <a:rPr lang="de-DE" dirty="0" err="1" smtClean="0"/>
              <a:t>agrikulturo</a:t>
            </a:r>
            <a:endParaRPr lang="de-DE" dirty="0" smtClean="0"/>
          </a:p>
          <a:p>
            <a:r>
              <a:rPr lang="de-DE" dirty="0" err="1" smtClean="0"/>
              <a:t>Direktita</a:t>
            </a:r>
            <a:r>
              <a:rPr lang="de-DE" dirty="0" smtClean="0"/>
              <a:t> </a:t>
            </a:r>
            <a:r>
              <a:rPr lang="de-DE" u="sng" dirty="0" smtClean="0"/>
              <a:t>internen</a:t>
            </a:r>
            <a:r>
              <a:rPr lang="de-DE" dirty="0" smtClean="0"/>
              <a:t>: </a:t>
            </a:r>
            <a:r>
              <a:rPr lang="de-DE" dirty="0" err="1" smtClean="0"/>
              <a:t>kunlaboro</a:t>
            </a:r>
            <a:r>
              <a:rPr lang="de-DE" dirty="0" smtClean="0"/>
              <a:t> de la </a:t>
            </a:r>
            <a:r>
              <a:rPr lang="de-DE" dirty="0" err="1" smtClean="0"/>
              <a:t>membroŝtatoj</a:t>
            </a:r>
            <a:endParaRPr lang="de-DE" dirty="0" smtClean="0"/>
          </a:p>
          <a:p>
            <a:r>
              <a:rPr lang="de-DE" dirty="0" err="1" smtClean="0"/>
              <a:t>Kontribuis</a:t>
            </a:r>
            <a:r>
              <a:rPr lang="de-DE" dirty="0" smtClean="0"/>
              <a:t> al </a:t>
            </a:r>
            <a:r>
              <a:rPr lang="de-DE" dirty="0" err="1" smtClean="0"/>
              <a:t>paco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stabileco</a:t>
            </a:r>
            <a:endParaRPr lang="de-DE" dirty="0" smtClean="0"/>
          </a:p>
          <a:p>
            <a:r>
              <a:rPr lang="de-DE" dirty="0" err="1" smtClean="0"/>
              <a:t>Komparo</a:t>
            </a:r>
            <a:r>
              <a:rPr lang="de-DE" dirty="0" smtClean="0"/>
              <a:t> </a:t>
            </a:r>
            <a:r>
              <a:rPr lang="de-DE" dirty="0" err="1" smtClean="0"/>
              <a:t>kun</a:t>
            </a:r>
            <a:r>
              <a:rPr lang="de-DE" dirty="0" smtClean="0"/>
              <a:t> NATO: </a:t>
            </a:r>
            <a:r>
              <a:rPr lang="de-DE" dirty="0" err="1" smtClean="0"/>
              <a:t>direktita</a:t>
            </a:r>
            <a:r>
              <a:rPr lang="de-DE" dirty="0" smtClean="0"/>
              <a:t> </a:t>
            </a:r>
            <a:r>
              <a:rPr lang="de-DE" u="sng" dirty="0" err="1" smtClean="0"/>
              <a:t>eksteren</a:t>
            </a:r>
            <a:endParaRPr lang="de-DE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Kunkresko</a:t>
            </a:r>
            <a:r>
              <a:rPr lang="de-DE" dirty="0" smtClean="0">
                <a:solidFill>
                  <a:schemeClr val="tx2"/>
                </a:solidFill>
              </a:rPr>
              <a:t> de </a:t>
            </a:r>
            <a:r>
              <a:rPr lang="de-DE" dirty="0" err="1" smtClean="0">
                <a:solidFill>
                  <a:schemeClr val="tx2"/>
                </a:solidFill>
              </a:rPr>
              <a:t>Eŭropo</a:t>
            </a:r>
            <a:r>
              <a:rPr lang="de-DE" dirty="0" smtClean="0">
                <a:solidFill>
                  <a:schemeClr val="tx2"/>
                </a:solidFill>
              </a:rPr>
              <a:t>: </a:t>
            </a:r>
            <a:r>
              <a:rPr lang="de-DE" dirty="0" err="1" smtClean="0">
                <a:solidFill>
                  <a:schemeClr val="tx2"/>
                </a:solidFill>
              </a:rPr>
              <a:t>plivastigo</a:t>
            </a:r>
            <a:r>
              <a:rPr lang="de-DE" dirty="0" smtClean="0">
                <a:solidFill>
                  <a:schemeClr val="tx2"/>
                </a:solidFill>
              </a:rPr>
              <a:t> de EU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5123" name="Picture 3" descr="C:\Users\ullib\Desktop\Karte_EU-Erweiterun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1276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/>
          </a:bodyPr>
          <a:lstStyle/>
          <a:p>
            <a:r>
              <a:rPr lang="de-DE" dirty="0" err="1" smtClean="0"/>
              <a:t>Plivastigo</a:t>
            </a:r>
            <a:r>
              <a:rPr lang="de-DE" dirty="0" smtClean="0"/>
              <a:t> </a:t>
            </a:r>
            <a:r>
              <a:rPr lang="de-DE" dirty="0" err="1" smtClean="0"/>
              <a:t>efikas</a:t>
            </a:r>
            <a:r>
              <a:rPr lang="de-DE" dirty="0" smtClean="0"/>
              <a:t> </a:t>
            </a:r>
            <a:r>
              <a:rPr lang="de-DE" dirty="0" err="1" smtClean="0"/>
              <a:t>ankaŭ</a:t>
            </a:r>
            <a:r>
              <a:rPr lang="de-DE" dirty="0" smtClean="0"/>
              <a:t> </a:t>
            </a:r>
            <a:r>
              <a:rPr lang="de-DE" dirty="0" err="1" smtClean="0"/>
              <a:t>eksteren</a:t>
            </a:r>
            <a:r>
              <a:rPr lang="de-DE" dirty="0" smtClean="0"/>
              <a:t>: </a:t>
            </a:r>
            <a:r>
              <a:rPr lang="de-DE" dirty="0" err="1" smtClean="0"/>
              <a:t>kandidatoj</a:t>
            </a:r>
            <a:r>
              <a:rPr lang="de-DE" dirty="0" smtClean="0"/>
              <a:t> </a:t>
            </a:r>
            <a:r>
              <a:rPr lang="de-DE" dirty="0" err="1" smtClean="0"/>
              <a:t>antaŭ</a:t>
            </a:r>
            <a:r>
              <a:rPr lang="de-DE" dirty="0" smtClean="0"/>
              <a:t> </a:t>
            </a:r>
            <a:r>
              <a:rPr lang="de-DE" dirty="0" err="1" smtClean="0"/>
              <a:t>aliĝo</a:t>
            </a:r>
            <a:r>
              <a:rPr lang="de-DE" dirty="0" smtClean="0"/>
              <a:t> </a:t>
            </a:r>
            <a:r>
              <a:rPr lang="de-DE" dirty="0" err="1" smtClean="0"/>
              <a:t>adoptas</a:t>
            </a:r>
            <a:r>
              <a:rPr lang="de-DE" dirty="0" smtClean="0"/>
              <a:t> la EU-</a:t>
            </a:r>
            <a:r>
              <a:rPr lang="de-DE" dirty="0" err="1" smtClean="0"/>
              <a:t>atingaĵojn</a:t>
            </a:r>
            <a:endParaRPr lang="de-DE" dirty="0" smtClean="0"/>
          </a:p>
          <a:p>
            <a:r>
              <a:rPr lang="de-DE" dirty="0" err="1" smtClean="0"/>
              <a:t>Financa</a:t>
            </a:r>
            <a:r>
              <a:rPr lang="de-DE" dirty="0" smtClean="0"/>
              <a:t> </a:t>
            </a:r>
            <a:r>
              <a:rPr lang="de-DE" dirty="0" err="1" smtClean="0"/>
              <a:t>subteno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prepari</a:t>
            </a:r>
            <a:r>
              <a:rPr lang="de-DE" dirty="0" smtClean="0"/>
              <a:t> </a:t>
            </a:r>
            <a:r>
              <a:rPr lang="de-DE" dirty="0" err="1" smtClean="0"/>
              <a:t>aliĝon</a:t>
            </a:r>
            <a:r>
              <a:rPr lang="de-DE" dirty="0" smtClean="0"/>
              <a:t> (2021-2027: 14 </a:t>
            </a:r>
            <a:r>
              <a:rPr lang="de-DE" dirty="0" err="1" smtClean="0"/>
              <a:t>mrd</a:t>
            </a:r>
            <a:r>
              <a:rPr lang="de-DE" dirty="0" smtClean="0"/>
              <a:t> € </a:t>
            </a:r>
            <a:r>
              <a:rPr lang="de-DE" dirty="0" err="1" smtClean="0"/>
              <a:t>por</a:t>
            </a:r>
            <a:r>
              <a:rPr lang="de-DE" dirty="0" smtClean="0"/>
              <a:t> la </a:t>
            </a:r>
            <a:r>
              <a:rPr lang="de-DE" dirty="0" err="1" smtClean="0"/>
              <a:t>nunaj</a:t>
            </a:r>
            <a:r>
              <a:rPr lang="de-DE" dirty="0" smtClean="0"/>
              <a:t> </a:t>
            </a:r>
            <a:r>
              <a:rPr lang="de-DE" dirty="0" err="1" smtClean="0"/>
              <a:t>kandidatoj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Kreskanta</a:t>
            </a:r>
            <a:r>
              <a:rPr lang="de-DE" dirty="0" smtClean="0"/>
              <a:t> </a:t>
            </a:r>
            <a:r>
              <a:rPr lang="de-DE" dirty="0" err="1" smtClean="0"/>
              <a:t>spaco</a:t>
            </a:r>
            <a:r>
              <a:rPr lang="de-DE" dirty="0" smtClean="0"/>
              <a:t> de </a:t>
            </a:r>
            <a:r>
              <a:rPr lang="de-DE" dirty="0" err="1" smtClean="0"/>
              <a:t>paco</a:t>
            </a:r>
            <a:r>
              <a:rPr lang="de-DE" dirty="0" smtClean="0"/>
              <a:t>, </a:t>
            </a:r>
            <a:r>
              <a:rPr lang="de-DE" dirty="0" err="1" smtClean="0"/>
              <a:t>stabileco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libera</a:t>
            </a:r>
            <a:r>
              <a:rPr lang="de-DE" dirty="0" smtClean="0"/>
              <a:t> </a:t>
            </a:r>
            <a:r>
              <a:rPr lang="de-DE" dirty="0" err="1" smtClean="0"/>
              <a:t>komerco</a:t>
            </a:r>
            <a:endParaRPr lang="de-DE" dirty="0" smtClean="0"/>
          </a:p>
          <a:p>
            <a:r>
              <a:rPr lang="de-DE" sz="3500" u="sng" dirty="0" err="1" smtClean="0">
                <a:solidFill>
                  <a:srgbClr val="FF0000"/>
                </a:solidFill>
              </a:rPr>
              <a:t>Sed</a:t>
            </a:r>
            <a:r>
              <a:rPr lang="de-DE" sz="3500" dirty="0" smtClean="0">
                <a:solidFill>
                  <a:srgbClr val="FF0000"/>
                </a:solidFill>
              </a:rPr>
              <a:t>: </a:t>
            </a:r>
            <a:r>
              <a:rPr lang="de-DE" sz="3500" dirty="0" err="1" smtClean="0">
                <a:solidFill>
                  <a:srgbClr val="FF0000"/>
                </a:solidFill>
              </a:rPr>
              <a:t>plivastigo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povas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endanĝerigi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koherecon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kaj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plian</a:t>
            </a:r>
            <a:r>
              <a:rPr lang="de-DE" sz="3500" dirty="0" smtClean="0">
                <a:solidFill>
                  <a:srgbClr val="FF0000"/>
                </a:solidFill>
              </a:rPr>
              <a:t> </a:t>
            </a:r>
            <a:r>
              <a:rPr lang="de-DE" sz="3500" dirty="0" err="1" smtClean="0">
                <a:solidFill>
                  <a:srgbClr val="FF0000"/>
                </a:solidFill>
              </a:rPr>
              <a:t>profundigon</a:t>
            </a:r>
            <a:r>
              <a:rPr lang="de-DE" sz="3500" dirty="0" smtClean="0">
                <a:solidFill>
                  <a:srgbClr val="FF0000"/>
                </a:solidFill>
              </a:rPr>
              <a:t> de EU</a:t>
            </a:r>
          </a:p>
          <a:p>
            <a:r>
              <a:rPr lang="de-DE" dirty="0" err="1" smtClean="0"/>
              <a:t>Grava</a:t>
            </a:r>
            <a:r>
              <a:rPr lang="de-DE" dirty="0" smtClean="0"/>
              <a:t> </a:t>
            </a:r>
            <a:r>
              <a:rPr lang="de-DE" dirty="0" err="1" smtClean="0"/>
              <a:t>instrumento</a:t>
            </a:r>
            <a:r>
              <a:rPr lang="de-DE" dirty="0" smtClean="0"/>
              <a:t> de </a:t>
            </a:r>
            <a:r>
              <a:rPr lang="de-DE" dirty="0" err="1" smtClean="0"/>
              <a:t>stabiligo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limigita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u="sng" dirty="0" smtClean="0"/>
              <a:t>EU en la </a:t>
            </a:r>
            <a:r>
              <a:rPr lang="de-DE" u="sng" dirty="0" err="1" smtClean="0"/>
              <a:t>mondo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r>
              <a:rPr lang="de-DE" dirty="0" smtClean="0"/>
              <a:t>27 </a:t>
            </a:r>
            <a:r>
              <a:rPr lang="de-DE" dirty="0" err="1" smtClean="0"/>
              <a:t>membroŝtatoj</a:t>
            </a:r>
            <a:endParaRPr lang="de-DE" dirty="0" smtClean="0"/>
          </a:p>
          <a:p>
            <a:r>
              <a:rPr lang="de-DE" dirty="0" smtClean="0"/>
              <a:t>GDP ĉ. 17 </a:t>
            </a:r>
            <a:r>
              <a:rPr lang="de-DE" dirty="0" err="1" smtClean="0"/>
              <a:t>trn</a:t>
            </a:r>
            <a:r>
              <a:rPr lang="de-DE" dirty="0" smtClean="0"/>
              <a:t> € (15 % de </a:t>
            </a:r>
            <a:r>
              <a:rPr lang="de-DE" dirty="0" err="1" smtClean="0"/>
              <a:t>monda</a:t>
            </a:r>
            <a:r>
              <a:rPr lang="de-DE" dirty="0" smtClean="0"/>
              <a:t> GDP)</a:t>
            </a:r>
          </a:p>
          <a:p>
            <a:r>
              <a:rPr lang="de-DE" dirty="0" err="1" smtClean="0"/>
              <a:t>Preskaŭ</a:t>
            </a:r>
            <a:r>
              <a:rPr lang="de-DE" dirty="0" smtClean="0"/>
              <a:t> 450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smtClean="0"/>
              <a:t>da </a:t>
            </a:r>
            <a:r>
              <a:rPr lang="de-DE" dirty="0" err="1" smtClean="0"/>
              <a:t>enloĝantoj</a:t>
            </a:r>
            <a:endParaRPr lang="de-DE" dirty="0" smtClean="0"/>
          </a:p>
          <a:p>
            <a:r>
              <a:rPr lang="de-DE" dirty="0" err="1" smtClean="0"/>
              <a:t>Plej</a:t>
            </a:r>
            <a:r>
              <a:rPr lang="de-DE" dirty="0" smtClean="0"/>
              <a:t> </a:t>
            </a:r>
            <a:r>
              <a:rPr lang="de-DE" dirty="0" err="1" smtClean="0"/>
              <a:t>granda</a:t>
            </a:r>
            <a:r>
              <a:rPr lang="de-DE" dirty="0" smtClean="0"/>
              <a:t> </a:t>
            </a:r>
            <a:r>
              <a:rPr lang="de-DE" dirty="0" err="1" smtClean="0"/>
              <a:t>donanto</a:t>
            </a:r>
            <a:r>
              <a:rPr lang="de-DE" dirty="0" smtClean="0"/>
              <a:t> de </a:t>
            </a:r>
            <a:r>
              <a:rPr lang="de-DE" dirty="0" err="1" smtClean="0"/>
              <a:t>evoluhelpo</a:t>
            </a:r>
            <a:endParaRPr lang="de-DE" dirty="0" smtClean="0"/>
          </a:p>
          <a:p>
            <a:r>
              <a:rPr lang="de-DE" dirty="0" err="1" smtClean="0"/>
              <a:t>Superpotenco</a:t>
            </a:r>
            <a:r>
              <a:rPr lang="de-DE" dirty="0" smtClean="0"/>
              <a:t>, se </a:t>
            </a:r>
            <a:r>
              <a:rPr lang="de-DE" dirty="0" err="1" smtClean="0"/>
              <a:t>temas</a:t>
            </a:r>
            <a:r>
              <a:rPr lang="de-DE" dirty="0" smtClean="0"/>
              <a:t> </a:t>
            </a:r>
            <a:r>
              <a:rPr lang="de-DE" dirty="0" err="1" smtClean="0"/>
              <a:t>pri</a:t>
            </a:r>
            <a:r>
              <a:rPr lang="de-DE" dirty="0" smtClean="0"/>
              <a:t> </a:t>
            </a:r>
            <a:r>
              <a:rPr lang="de-DE" dirty="0" err="1" smtClean="0"/>
              <a:t>ĝiaj</a:t>
            </a:r>
            <a:r>
              <a:rPr lang="de-DE" dirty="0" smtClean="0"/>
              <a:t> </a:t>
            </a:r>
            <a:r>
              <a:rPr lang="de-DE" dirty="0" err="1" smtClean="0"/>
              <a:t>originaj</a:t>
            </a:r>
            <a:r>
              <a:rPr lang="de-DE" dirty="0" smtClean="0"/>
              <a:t> </a:t>
            </a:r>
            <a:r>
              <a:rPr lang="de-DE" dirty="0" err="1" smtClean="0"/>
              <a:t>kompetentecoj</a:t>
            </a:r>
            <a:r>
              <a:rPr lang="de-DE" dirty="0" smtClean="0"/>
              <a:t> (</a:t>
            </a:r>
            <a:r>
              <a:rPr lang="de-DE" dirty="0" err="1" smtClean="0"/>
              <a:t>ekz</a:t>
            </a:r>
            <a:r>
              <a:rPr lang="de-DE" dirty="0" smtClean="0"/>
              <a:t>-e </a:t>
            </a:r>
            <a:r>
              <a:rPr lang="de-DE" dirty="0" err="1" smtClean="0"/>
              <a:t>monda</a:t>
            </a:r>
            <a:r>
              <a:rPr lang="de-DE" dirty="0" smtClean="0"/>
              <a:t> </a:t>
            </a:r>
            <a:r>
              <a:rPr lang="de-DE" dirty="0" err="1" smtClean="0"/>
              <a:t>komerco</a:t>
            </a:r>
            <a:r>
              <a:rPr lang="de-DE" dirty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ĝiaj</a:t>
            </a:r>
            <a:r>
              <a:rPr lang="de-DE" dirty="0" smtClean="0"/>
              <a:t> </a:t>
            </a:r>
            <a:r>
              <a:rPr lang="de-DE" dirty="0" err="1" smtClean="0"/>
              <a:t>reguloj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Ĉu</a:t>
            </a:r>
            <a:r>
              <a:rPr lang="de-DE" dirty="0" smtClean="0"/>
              <a:t> </a:t>
            </a:r>
            <a:r>
              <a:rPr lang="de-DE" dirty="0" err="1" smtClean="0"/>
              <a:t>tio</a:t>
            </a:r>
            <a:r>
              <a:rPr lang="de-DE" dirty="0" smtClean="0"/>
              <a:t> </a:t>
            </a:r>
            <a:r>
              <a:rPr lang="de-DE" dirty="0" err="1" smtClean="0"/>
              <a:t>sufiĉas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protekti</a:t>
            </a:r>
            <a:r>
              <a:rPr lang="de-DE" dirty="0" smtClean="0"/>
              <a:t> </a:t>
            </a:r>
            <a:r>
              <a:rPr lang="de-DE" dirty="0" err="1" smtClean="0"/>
              <a:t>niajn</a:t>
            </a:r>
            <a:r>
              <a:rPr lang="de-DE" dirty="0" smtClean="0"/>
              <a:t> </a:t>
            </a:r>
            <a:r>
              <a:rPr lang="de-DE" dirty="0" err="1" smtClean="0"/>
              <a:t>interesojn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Kiun</a:t>
            </a:r>
            <a:r>
              <a:rPr lang="de-DE" dirty="0" smtClean="0"/>
              <a:t> </a:t>
            </a:r>
            <a:r>
              <a:rPr lang="de-DE" dirty="0" err="1" smtClean="0"/>
              <a:t>telefonnumeron</a:t>
            </a:r>
            <a:r>
              <a:rPr lang="de-DE" dirty="0" smtClean="0"/>
              <a:t> </a:t>
            </a:r>
            <a:r>
              <a:rPr lang="de-DE" dirty="0" err="1" smtClean="0"/>
              <a:t>havas</a:t>
            </a:r>
            <a:r>
              <a:rPr lang="de-DE" dirty="0" smtClean="0"/>
              <a:t> </a:t>
            </a:r>
            <a:r>
              <a:rPr lang="de-DE" dirty="0" err="1" smtClean="0"/>
              <a:t>Eŭropo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Krizoj</a:t>
            </a:r>
            <a:r>
              <a:rPr lang="de-DE" dirty="0" smtClean="0"/>
              <a:t>, </a:t>
            </a:r>
            <a:r>
              <a:rPr lang="de-DE" dirty="0" err="1" smtClean="0"/>
              <a:t>konfliktoj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militoj</a:t>
            </a:r>
            <a:r>
              <a:rPr lang="de-DE" dirty="0" smtClean="0"/>
              <a:t> en la </a:t>
            </a:r>
            <a:r>
              <a:rPr lang="de-DE" dirty="0" err="1" smtClean="0"/>
              <a:t>tuta</a:t>
            </a:r>
            <a:r>
              <a:rPr lang="de-DE" dirty="0" smtClean="0"/>
              <a:t> </a:t>
            </a:r>
            <a:r>
              <a:rPr lang="de-DE" dirty="0" err="1" smtClean="0"/>
              <a:t>mondo</a:t>
            </a:r>
            <a:r>
              <a:rPr lang="de-DE" dirty="0" smtClean="0"/>
              <a:t>: </a:t>
            </a:r>
            <a:r>
              <a:rPr lang="de-DE" dirty="0" err="1" smtClean="0"/>
              <a:t>neceso</a:t>
            </a:r>
            <a:r>
              <a:rPr lang="de-DE" dirty="0" smtClean="0"/>
              <a:t> </a:t>
            </a:r>
            <a:r>
              <a:rPr lang="de-DE" dirty="0" err="1" smtClean="0"/>
              <a:t>reagi</a:t>
            </a:r>
            <a:r>
              <a:rPr lang="de-DE" dirty="0" smtClean="0"/>
              <a:t>, </a:t>
            </a:r>
            <a:r>
              <a:rPr lang="de-DE" dirty="0" err="1" smtClean="0"/>
              <a:t>protekti</a:t>
            </a:r>
            <a:r>
              <a:rPr lang="de-DE" dirty="0" smtClean="0"/>
              <a:t> sin, </a:t>
            </a:r>
            <a:r>
              <a:rPr lang="de-DE" dirty="0" err="1" smtClean="0"/>
              <a:t>eviti</a:t>
            </a:r>
            <a:r>
              <a:rPr lang="de-DE" dirty="0" smtClean="0"/>
              <a:t> </a:t>
            </a:r>
            <a:r>
              <a:rPr lang="de-DE" dirty="0" err="1" smtClean="0"/>
              <a:t>pliajn</a:t>
            </a:r>
            <a:endParaRPr lang="de-DE" dirty="0" smtClean="0"/>
          </a:p>
          <a:p>
            <a:r>
              <a:rPr lang="de-DE" dirty="0" err="1" smtClean="0"/>
              <a:t>Defendi</a:t>
            </a:r>
            <a:r>
              <a:rPr lang="de-DE" dirty="0" smtClean="0"/>
              <a:t> </a:t>
            </a:r>
            <a:r>
              <a:rPr lang="de-DE" dirty="0" err="1" smtClean="0"/>
              <a:t>siajn</a:t>
            </a:r>
            <a:r>
              <a:rPr lang="de-DE" dirty="0" smtClean="0"/>
              <a:t> </a:t>
            </a:r>
            <a:r>
              <a:rPr lang="de-DE" dirty="0" err="1" smtClean="0"/>
              <a:t>interesojn</a:t>
            </a:r>
            <a:r>
              <a:rPr lang="de-DE" dirty="0" smtClean="0"/>
              <a:t> </a:t>
            </a:r>
            <a:r>
              <a:rPr lang="de-DE" dirty="0" err="1" smtClean="0"/>
              <a:t>eblas</a:t>
            </a:r>
            <a:r>
              <a:rPr lang="de-DE" dirty="0" smtClean="0"/>
              <a:t> nur, se </a:t>
            </a:r>
            <a:r>
              <a:rPr lang="de-DE" dirty="0" err="1" smtClean="0"/>
              <a:t>oni</a:t>
            </a:r>
            <a:r>
              <a:rPr lang="de-DE" dirty="0" smtClean="0"/>
              <a:t> </a:t>
            </a:r>
            <a:r>
              <a:rPr lang="de-DE" dirty="0" err="1" smtClean="0"/>
              <a:t>transprenas</a:t>
            </a:r>
            <a:r>
              <a:rPr lang="de-DE" dirty="0" smtClean="0"/>
              <a:t> </a:t>
            </a:r>
            <a:r>
              <a:rPr lang="de-DE" dirty="0" err="1" smtClean="0"/>
              <a:t>proporcian</a:t>
            </a:r>
            <a:r>
              <a:rPr lang="de-DE" dirty="0" smtClean="0"/>
              <a:t> </a:t>
            </a:r>
            <a:r>
              <a:rPr lang="de-DE" dirty="0" err="1" smtClean="0"/>
              <a:t>respondecon</a:t>
            </a:r>
            <a:endParaRPr lang="de-DE" dirty="0" smtClean="0"/>
          </a:p>
          <a:p>
            <a:r>
              <a:rPr lang="de-DE" dirty="0" smtClean="0"/>
              <a:t>EU (27) </a:t>
            </a:r>
            <a:r>
              <a:rPr lang="de-DE" dirty="0" err="1" smtClean="0"/>
              <a:t>povas</a:t>
            </a:r>
            <a:r>
              <a:rPr lang="de-DE" dirty="0" smtClean="0"/>
              <a:t> </a:t>
            </a:r>
            <a:r>
              <a:rPr lang="de-DE" dirty="0" err="1" smtClean="0"/>
              <a:t>agi</a:t>
            </a:r>
            <a:r>
              <a:rPr lang="de-DE" dirty="0" smtClean="0"/>
              <a:t> </a:t>
            </a:r>
            <a:r>
              <a:rPr lang="de-DE" dirty="0" err="1" smtClean="0"/>
              <a:t>pli</a:t>
            </a:r>
            <a:r>
              <a:rPr lang="de-DE" dirty="0" smtClean="0"/>
              <a:t> </a:t>
            </a:r>
            <a:r>
              <a:rPr lang="de-DE" dirty="0" err="1" smtClean="0"/>
              <a:t>efike</a:t>
            </a:r>
            <a:r>
              <a:rPr lang="de-DE" dirty="0" smtClean="0"/>
              <a:t> </a:t>
            </a:r>
            <a:r>
              <a:rPr lang="de-DE" dirty="0" err="1" smtClean="0"/>
              <a:t>ol</a:t>
            </a:r>
            <a:r>
              <a:rPr lang="de-DE" dirty="0" smtClean="0"/>
              <a:t> </a:t>
            </a:r>
            <a:r>
              <a:rPr lang="de-DE" dirty="0" err="1" smtClean="0"/>
              <a:t>individuaj</a:t>
            </a:r>
            <a:r>
              <a:rPr lang="de-DE" dirty="0" smtClean="0"/>
              <a:t> </a:t>
            </a:r>
            <a:r>
              <a:rPr lang="de-DE" dirty="0" err="1" smtClean="0"/>
              <a:t>membroŝtatoj</a:t>
            </a:r>
            <a:r>
              <a:rPr lang="de-DE" dirty="0" smtClean="0"/>
              <a:t>. Ne </a:t>
            </a:r>
            <a:r>
              <a:rPr lang="de-DE" dirty="0" err="1" smtClean="0"/>
              <a:t>povas</a:t>
            </a:r>
            <a:r>
              <a:rPr lang="de-DE" dirty="0" smtClean="0"/>
              <a:t> </a:t>
            </a:r>
            <a:r>
              <a:rPr lang="de-DE" dirty="0" err="1" smtClean="0"/>
              <a:t>eskapi</a:t>
            </a:r>
            <a:r>
              <a:rPr lang="de-DE" dirty="0" smtClean="0"/>
              <a:t> </a:t>
            </a:r>
            <a:r>
              <a:rPr lang="de-DE" dirty="0" err="1" smtClean="0"/>
              <a:t>geopolitikan</a:t>
            </a:r>
            <a:r>
              <a:rPr lang="de-DE" dirty="0" smtClean="0"/>
              <a:t> </a:t>
            </a:r>
            <a:r>
              <a:rPr lang="de-DE" dirty="0" err="1" smtClean="0"/>
              <a:t>rolon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31840" y="1124744"/>
          <a:ext cx="2016224" cy="1747394"/>
        </p:xfrm>
        <a:graphic>
          <a:graphicData uri="http://schemas.openxmlformats.org/presentationml/2006/ole">
            <p:oleObj spid="_x0000_s1028" name="Bitmap-Bild" r:id="rId3" imgW="1905266" imgH="1905266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Sperto</a:t>
            </a:r>
            <a:r>
              <a:rPr lang="de-DE" dirty="0" smtClean="0"/>
              <a:t> de post-</a:t>
            </a:r>
            <a:r>
              <a:rPr lang="de-DE" dirty="0" err="1" smtClean="0"/>
              <a:t>Jugoslaviaj</a:t>
            </a:r>
            <a:r>
              <a:rPr lang="de-DE" dirty="0" smtClean="0"/>
              <a:t> </a:t>
            </a:r>
            <a:r>
              <a:rPr lang="de-DE" dirty="0" err="1" smtClean="0"/>
              <a:t>militoj</a:t>
            </a:r>
            <a:r>
              <a:rPr lang="de-DE" dirty="0" smtClean="0"/>
              <a:t>: „</a:t>
            </a:r>
            <a:r>
              <a:rPr lang="de-DE" dirty="0" err="1" smtClean="0"/>
              <a:t>horo</a:t>
            </a:r>
            <a:r>
              <a:rPr lang="de-DE" dirty="0" smtClean="0"/>
              <a:t> de </a:t>
            </a:r>
            <a:r>
              <a:rPr lang="de-DE" dirty="0" err="1" smtClean="0"/>
              <a:t>Eŭropo</a:t>
            </a:r>
            <a:r>
              <a:rPr lang="de-DE" dirty="0" smtClean="0"/>
              <a:t>“ – </a:t>
            </a:r>
            <a:r>
              <a:rPr lang="de-DE" dirty="0" err="1" smtClean="0"/>
              <a:t>kompleta</a:t>
            </a:r>
            <a:r>
              <a:rPr lang="de-DE" dirty="0" smtClean="0"/>
              <a:t> </a:t>
            </a:r>
            <a:r>
              <a:rPr lang="de-DE" dirty="0" err="1" smtClean="0"/>
              <a:t>fiasko</a:t>
            </a:r>
            <a:endParaRPr lang="de-DE" dirty="0" smtClean="0"/>
          </a:p>
          <a:p>
            <a:r>
              <a:rPr lang="de-DE" dirty="0" err="1" smtClean="0"/>
              <a:t>Solvoj</a:t>
            </a:r>
            <a:r>
              <a:rPr lang="de-DE" dirty="0" smtClean="0"/>
              <a:t> </a:t>
            </a:r>
            <a:r>
              <a:rPr lang="de-DE" dirty="0" err="1" smtClean="0"/>
              <a:t>tie</a:t>
            </a:r>
            <a:r>
              <a:rPr lang="de-DE" dirty="0" smtClean="0"/>
              <a:t> nur pro </a:t>
            </a:r>
            <a:r>
              <a:rPr lang="de-DE" dirty="0" err="1" smtClean="0"/>
              <a:t>interveno</a:t>
            </a:r>
            <a:r>
              <a:rPr lang="de-DE" dirty="0" smtClean="0"/>
              <a:t> de </a:t>
            </a:r>
            <a:r>
              <a:rPr lang="de-DE" dirty="0" err="1" smtClean="0"/>
              <a:t>Usono</a:t>
            </a:r>
            <a:r>
              <a:rPr lang="de-DE" dirty="0" smtClean="0"/>
              <a:t> (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preteco</a:t>
            </a:r>
            <a:r>
              <a:rPr lang="de-DE" dirty="0" smtClean="0"/>
              <a:t> de </a:t>
            </a:r>
            <a:r>
              <a:rPr lang="de-DE" dirty="0" err="1" smtClean="0"/>
              <a:t>Rusio</a:t>
            </a:r>
            <a:r>
              <a:rPr lang="de-DE" dirty="0" smtClean="0"/>
              <a:t> </a:t>
            </a:r>
            <a:r>
              <a:rPr lang="de-DE" dirty="0" err="1" smtClean="0"/>
              <a:t>kunlabori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Ekzistis</a:t>
            </a:r>
            <a:r>
              <a:rPr lang="de-DE" dirty="0" smtClean="0"/>
              <a:t> nur inter-</a:t>
            </a:r>
            <a:r>
              <a:rPr lang="de-DE" dirty="0" err="1" smtClean="0"/>
              <a:t>registara</a:t>
            </a:r>
            <a:r>
              <a:rPr lang="de-DE" dirty="0" smtClean="0"/>
              <a:t> „</a:t>
            </a:r>
            <a:r>
              <a:rPr lang="de-DE" dirty="0" err="1" smtClean="0"/>
              <a:t>Eŭropa</a:t>
            </a:r>
            <a:r>
              <a:rPr lang="de-DE" dirty="0" smtClean="0"/>
              <a:t> Politika </a:t>
            </a:r>
            <a:r>
              <a:rPr lang="de-DE" dirty="0" err="1" smtClean="0"/>
              <a:t>Kunlaboro</a:t>
            </a:r>
            <a:r>
              <a:rPr lang="de-DE" dirty="0" smtClean="0"/>
              <a:t>“ ne </a:t>
            </a:r>
            <a:r>
              <a:rPr lang="de-DE" dirty="0" err="1" smtClean="0"/>
              <a:t>ligita</a:t>
            </a:r>
            <a:r>
              <a:rPr lang="de-DE" dirty="0" smtClean="0"/>
              <a:t> al la </a:t>
            </a:r>
            <a:r>
              <a:rPr lang="de-DE" dirty="0" err="1" smtClean="0"/>
              <a:t>Eŭropaj</a:t>
            </a:r>
            <a:r>
              <a:rPr lang="de-DE" dirty="0" smtClean="0"/>
              <a:t> </a:t>
            </a:r>
            <a:r>
              <a:rPr lang="de-DE" dirty="0" err="1" smtClean="0"/>
              <a:t>Institucioj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instrumentoj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Komuna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ksterlanda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Sekureca</a:t>
            </a:r>
            <a:r>
              <a:rPr lang="de-DE" dirty="0" smtClean="0"/>
              <a:t> </a:t>
            </a:r>
            <a:r>
              <a:rPr lang="de-DE" dirty="0" err="1" smtClean="0"/>
              <a:t>Politiko</a:t>
            </a:r>
            <a:r>
              <a:rPr lang="de-DE" dirty="0" smtClean="0"/>
              <a:t> (Maastricht 1993)</a:t>
            </a:r>
          </a:p>
          <a:p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Sekureca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Politiko</a:t>
            </a:r>
            <a:r>
              <a:rPr lang="de-DE" dirty="0" smtClean="0"/>
              <a:t> (Amsterdam 1997)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err="1" smtClean="0"/>
              <a:t>Agantoj</a:t>
            </a:r>
            <a:r>
              <a:rPr lang="de-DE" dirty="0" smtClean="0"/>
              <a:t> de </a:t>
            </a:r>
            <a:r>
              <a:rPr lang="de-DE" dirty="0" err="1" smtClean="0"/>
              <a:t>komuna</a:t>
            </a:r>
            <a:r>
              <a:rPr lang="de-DE" dirty="0" smtClean="0"/>
              <a:t> </a:t>
            </a:r>
            <a:r>
              <a:rPr lang="de-DE" dirty="0" err="1" smtClean="0"/>
              <a:t>ekstera</a:t>
            </a:r>
            <a:r>
              <a:rPr lang="de-DE" dirty="0" smtClean="0"/>
              <a:t>, </a:t>
            </a:r>
            <a:r>
              <a:rPr lang="de-DE" dirty="0" err="1" smtClean="0"/>
              <a:t>sekureca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politiko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347864" y="1700808"/>
            <a:ext cx="4546848" cy="4342159"/>
          </a:xfrm>
        </p:spPr>
        <p:txBody>
          <a:bodyPr/>
          <a:lstStyle/>
          <a:p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AlAltAlte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10260632" y="2780928"/>
            <a:ext cx="3322712" cy="3168352"/>
          </a:xfrm>
        </p:spPr>
        <p:txBody>
          <a:bodyPr>
            <a:normAutofit/>
          </a:bodyPr>
          <a:lstStyle/>
          <a:p>
            <a:endParaRPr lang="de-DE" b="0" dirty="0" smtClean="0"/>
          </a:p>
          <a:p>
            <a:endParaRPr lang="de-DE" b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3419872" y="1700808"/>
            <a:ext cx="5265911" cy="423932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Alta </a:t>
            </a:r>
            <a:r>
              <a:rPr lang="de-DE" dirty="0" err="1" smtClean="0"/>
              <a:t>reprezentanto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Ekstera</a:t>
            </a:r>
            <a:r>
              <a:rPr lang="de-DE" dirty="0" smtClean="0"/>
              <a:t> </a:t>
            </a:r>
            <a:r>
              <a:rPr lang="de-DE" dirty="0" err="1" smtClean="0"/>
              <a:t>kaj</a:t>
            </a:r>
            <a:r>
              <a:rPr lang="de-DE" dirty="0" smtClean="0"/>
              <a:t> </a:t>
            </a:r>
            <a:r>
              <a:rPr lang="de-DE" dirty="0" err="1" smtClean="0"/>
              <a:t>Sekureca</a:t>
            </a:r>
            <a:r>
              <a:rPr lang="de-DE" dirty="0" smtClean="0"/>
              <a:t> </a:t>
            </a:r>
            <a:r>
              <a:rPr lang="de-DE" dirty="0" err="1" smtClean="0"/>
              <a:t>Politiko</a:t>
            </a:r>
            <a:r>
              <a:rPr lang="de-DE" dirty="0" smtClean="0"/>
              <a:t> (Josep Borrell)</a:t>
            </a:r>
          </a:p>
          <a:p>
            <a:pPr>
              <a:buNone/>
            </a:pP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Ekstera</a:t>
            </a:r>
            <a:r>
              <a:rPr lang="de-DE" dirty="0" smtClean="0"/>
              <a:t> </a:t>
            </a:r>
            <a:r>
              <a:rPr lang="de-DE" dirty="0" err="1" smtClean="0"/>
              <a:t>Servo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Militista</a:t>
            </a:r>
            <a:r>
              <a:rPr lang="de-DE" dirty="0" smtClean="0"/>
              <a:t> </a:t>
            </a:r>
            <a:r>
              <a:rPr lang="de-DE" dirty="0" err="1" smtClean="0"/>
              <a:t>Komitato</a:t>
            </a:r>
            <a:r>
              <a:rPr lang="de-DE" dirty="0" smtClean="0"/>
              <a:t> /</a:t>
            </a:r>
            <a:r>
              <a:rPr lang="de-DE" dirty="0" err="1" smtClean="0"/>
              <a:t>Ŝtabo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Defenda</a:t>
            </a:r>
            <a:r>
              <a:rPr lang="de-DE" dirty="0" smtClean="0"/>
              <a:t> </a:t>
            </a:r>
            <a:r>
              <a:rPr lang="de-DE" dirty="0" err="1" smtClean="0"/>
              <a:t>Agentejo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Satelita</a:t>
            </a:r>
            <a:r>
              <a:rPr lang="de-DE" dirty="0" smtClean="0"/>
              <a:t> </a:t>
            </a:r>
            <a:r>
              <a:rPr lang="de-DE" dirty="0" err="1" smtClean="0"/>
              <a:t>Centro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Eŭropa</a:t>
            </a:r>
            <a:r>
              <a:rPr lang="de-DE" dirty="0" smtClean="0"/>
              <a:t> </a:t>
            </a:r>
            <a:r>
              <a:rPr lang="de-DE" dirty="0" err="1" smtClean="0"/>
              <a:t>Instituto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Sekureca</a:t>
            </a:r>
            <a:r>
              <a:rPr lang="de-DE" dirty="0" smtClean="0"/>
              <a:t> </a:t>
            </a:r>
            <a:r>
              <a:rPr lang="de-DE" dirty="0" err="1" smtClean="0"/>
              <a:t>Politiko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kaj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err="1" smtClean="0">
                <a:solidFill>
                  <a:srgbClr val="C00000"/>
                </a:solidFill>
              </a:rPr>
              <a:t>registaroj</a:t>
            </a:r>
            <a:r>
              <a:rPr lang="de-DE" dirty="0" smtClean="0">
                <a:solidFill>
                  <a:srgbClr val="C00000"/>
                </a:solidFill>
              </a:rPr>
              <a:t> de la </a:t>
            </a:r>
            <a:r>
              <a:rPr lang="de-DE" dirty="0" err="1" smtClean="0">
                <a:solidFill>
                  <a:srgbClr val="C00000"/>
                </a:solidFill>
              </a:rPr>
              <a:t>membroŝtatoj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llib\Desktop\Josep_Borrell_(494684842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69050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Bildschirmpräsentation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Bitmap-Bild</vt:lpstr>
      <vt:lpstr>Folie 1</vt:lpstr>
      <vt:lpstr>UvdL en 2019: „geopolitika komisiono“</vt:lpstr>
      <vt:lpstr> </vt:lpstr>
      <vt:lpstr>Kunkresko de Eŭropo: plivastigo de EU</vt:lpstr>
      <vt:lpstr>Folie 5</vt:lpstr>
      <vt:lpstr>EU en la mondo</vt:lpstr>
      <vt:lpstr>Kiun telefonnumeron havas Eŭropo?</vt:lpstr>
      <vt:lpstr>Folie 8</vt:lpstr>
      <vt:lpstr>Agantoj de komuna ekstera, sekureca kaj defenda politiko</vt:lpstr>
      <vt:lpstr>Civilaj kaj militistaj operacioj de EU</vt:lpstr>
      <vt:lpstr>Folie 11</vt:lpstr>
      <vt:lpstr>Sed ĉu EU kapablas defendi sin mem?</vt:lpstr>
      <vt:lpstr>Aktualaj defioj</vt:lpstr>
      <vt:lpstr>Milito kontraŭ Ukrainio: kion faras EU?</vt:lpstr>
      <vt:lpstr>Sed se okazas armita atako kontraŭ EU-ŝtato?</vt:lpstr>
      <vt:lpstr>Kaj se Usono decidas retiriĝi?</vt:lpstr>
      <vt:lpstr>Folie 17</vt:lpstr>
      <vt:lpstr>Mi dankas pro via atento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Brandenburg</dc:creator>
  <cp:lastModifiedBy>Ulrich Brandenburg</cp:lastModifiedBy>
  <cp:revision>33</cp:revision>
  <dcterms:created xsi:type="dcterms:W3CDTF">2024-04-19T14:56:00Z</dcterms:created>
  <dcterms:modified xsi:type="dcterms:W3CDTF">2024-04-21T15:05:31Z</dcterms:modified>
</cp:coreProperties>
</file>